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9"/>
  </p:notesMasterIdLst>
  <p:sldIdLst>
    <p:sldId id="256" r:id="rId2"/>
    <p:sldId id="257" r:id="rId3"/>
    <p:sldId id="258" r:id="rId4"/>
    <p:sldId id="285" r:id="rId5"/>
    <p:sldId id="286" r:id="rId6"/>
    <p:sldId id="287" r:id="rId7"/>
    <p:sldId id="288" r:id="rId8"/>
    <p:sldId id="289" r:id="rId9"/>
    <p:sldId id="261" r:id="rId10"/>
    <p:sldId id="262" r:id="rId11"/>
    <p:sldId id="299"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90" r:id="rId35"/>
    <p:sldId id="291" r:id="rId36"/>
    <p:sldId id="292"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01778-7BE6-4919-A281-85FE55386CB5}" type="datetimeFigureOut">
              <a:rPr lang="en-US" smtClean="0"/>
              <a:t>3/3/2022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25F1D-F314-410D-806D-570C0F225448}" type="slidenum">
              <a:rPr lang="en-US" smtClean="0"/>
              <a:t>‹#›</a:t>
            </a:fld>
            <a:endParaRPr lang="en-US"/>
          </a:p>
        </p:txBody>
      </p:sp>
    </p:spTree>
    <p:extLst>
      <p:ext uri="{BB962C8B-B14F-4D97-AF65-F5344CB8AC3E}">
        <p14:creationId xmlns:p14="http://schemas.microsoft.com/office/powerpoint/2010/main" val="41637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B6F7A9-B9F0-493B-A008-3735A56F318C}" type="datetime1">
              <a:rPr lang="en-US" smtClean="0"/>
              <a:t>3/3/2022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252188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D3BD7F-3514-4A04-A7F2-E101E2D58613}" type="datetime1">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12996104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3BD7F-3514-4A04-A7F2-E101E2D58613}"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152880984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3BD7F-3514-4A04-A7F2-E101E2D58613}"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136720359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3BD7F-3514-4A04-A7F2-E101E2D58613}"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362829113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3BD7F-3514-4A04-A7F2-E101E2D58613}"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123449700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3BD7F-3514-4A04-A7F2-E101E2D58613}"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177796692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D7BC3B-FC6B-462B-BA0C-74CB38D005B2}"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2686300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BAB6D-7E1D-42BC-97E1-1A62C1FD06DC}"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394217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06C311-81CC-45A7-B1A7-DB7FF37117A1}"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21641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58A7F3-F94E-4334-B9C9-5D3C7EBB8EAE}"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148730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5D4944-F6E7-4AB9-825C-C24377F78DA4}" type="datetime1">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40447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52BD64-532D-429B-96CB-05C9E5D9310F}" type="datetime1">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372112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DE63A2-0A45-4329-AB37-BF980BC864B2}" type="datetime1">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250373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66C01-E84D-4E5A-B254-5F0C9A8C915C}" type="datetime1">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901680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C337BB-9108-494D-A945-4A214D4C073D}" type="datetime1">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96871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535CF4-47D2-4892-AF0E-A268B7CE023D}" type="datetime1">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1305003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D3BD7F-3514-4A04-A7F2-E101E2D58613}" type="datetime1">
              <a:rPr lang="en-US" smtClean="0"/>
              <a:t>3/3/2022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8F442E-ECD1-4777-A959-A40EB4225663}" type="slidenum">
              <a:rPr lang="en-US" smtClean="0"/>
              <a:t>‹#›</a:t>
            </a:fld>
            <a:endParaRPr lang="en-US"/>
          </a:p>
        </p:txBody>
      </p:sp>
    </p:spTree>
    <p:extLst>
      <p:ext uri="{BB962C8B-B14F-4D97-AF65-F5344CB8AC3E}">
        <p14:creationId xmlns:p14="http://schemas.microsoft.com/office/powerpoint/2010/main" val="986597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SubETAdmin@caci.com"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SubETAdmin@caci.com"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subktemp.caci.com/" TargetMode="External"/><Relationship Id="rId2" Type="http://schemas.openxmlformats.org/officeDocument/2006/relationships/hyperlink" Target="https://apps.caci.com/"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mailto:cistac@caci.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cistac@caci.com"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SubETAdmin@caci.com"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363F-94A5-43EF-AAAE-4A831331AC92}"/>
              </a:ext>
            </a:extLst>
          </p:cNvPr>
          <p:cNvSpPr>
            <a:spLocks noGrp="1"/>
          </p:cNvSpPr>
          <p:nvPr>
            <p:ph type="ctrTitle"/>
          </p:nvPr>
        </p:nvSpPr>
        <p:spPr>
          <a:xfrm>
            <a:off x="4175759" y="2225039"/>
            <a:ext cx="7327263" cy="863601"/>
          </a:xfrm>
        </p:spPr>
        <p:txBody>
          <a:bodyPr>
            <a:normAutofit/>
          </a:bodyPr>
          <a:lstStyle/>
          <a:p>
            <a:pPr algn="ctr"/>
            <a:r>
              <a:rPr lang="en-US" sz="3600" b="1" dirty="0">
                <a:effectLst/>
                <a:latin typeface="Arial" panose="020B0604020202020204" pitchFamily="34" charset="0"/>
                <a:ea typeface="Times New Roman" panose="02020603050405020304" pitchFamily="18" charset="0"/>
                <a:cs typeface="Arial" panose="020B0604020202020204" pitchFamily="34" charset="0"/>
              </a:rPr>
              <a:t>SUB EMPLOYEE TIMEKEEPING</a:t>
            </a:r>
            <a:endParaRPr lang="en-US" sz="36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B7911C6-1733-43DA-B648-519F24ABE3AF}"/>
              </a:ext>
            </a:extLst>
          </p:cNvPr>
          <p:cNvSpPr>
            <a:spLocks noGrp="1"/>
          </p:cNvSpPr>
          <p:nvPr>
            <p:ph type="subTitle" idx="1"/>
          </p:nvPr>
        </p:nvSpPr>
        <p:spPr>
          <a:xfrm>
            <a:off x="4515377" y="3769361"/>
            <a:ext cx="6987645" cy="160528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a:normAutofit/>
          </a:bodyPr>
          <a:lstStyle/>
          <a:p>
            <a:pPr marL="0" marR="0" algn="ctr">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TRAINING DOCUMENT FOR:</a:t>
            </a:r>
          </a:p>
          <a:p>
            <a:pPr marL="0" marR="0" algn="ctr">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p>
          <a:p>
            <a:pPr marL="0" marR="0" algn="ctr">
              <a:spcBef>
                <a:spcPts val="0"/>
              </a:spcBef>
              <a:spcAft>
                <a:spcPts val="0"/>
              </a:spcAft>
            </a:pPr>
            <a:r>
              <a:rPr lang="en-US" sz="2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SUPPLIER MANAGER/PROXY</a:t>
            </a:r>
          </a:p>
          <a:p>
            <a:pPr marL="0" marR="0" algn="ctr">
              <a:spcBef>
                <a:spcPts val="0"/>
              </a:spcBef>
              <a:spcAft>
                <a:spcPts val="0"/>
              </a:spcAft>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pic>
        <p:nvPicPr>
          <p:cNvPr id="5" name="Picture 4" descr="Logo, company name&#10;&#10;Description automatically generated">
            <a:extLst>
              <a:ext uri="{FF2B5EF4-FFF2-40B4-BE49-F238E27FC236}">
                <a16:creationId xmlns:a16="http://schemas.microsoft.com/office/drawing/2014/main" id="{5513AEDA-05BA-4B51-B31A-A99A39E76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3974" y="268923"/>
            <a:ext cx="2289048" cy="1356360"/>
          </a:xfrm>
          <a:prstGeom prst="rect">
            <a:avLst/>
          </a:prstGeom>
        </p:spPr>
      </p:pic>
      <p:sp>
        <p:nvSpPr>
          <p:cNvPr id="6" name="TextBox 5">
            <a:extLst>
              <a:ext uri="{FF2B5EF4-FFF2-40B4-BE49-F238E27FC236}">
                <a16:creationId xmlns:a16="http://schemas.microsoft.com/office/drawing/2014/main" id="{25B76B0F-7F98-4FE6-BE81-A2826062DB51}"/>
              </a:ext>
            </a:extLst>
          </p:cNvPr>
          <p:cNvSpPr txBox="1"/>
          <p:nvPr/>
        </p:nvSpPr>
        <p:spPr>
          <a:xfrm>
            <a:off x="264160" y="5201920"/>
            <a:ext cx="1889760" cy="646331"/>
          </a:xfrm>
          <a:prstGeom prst="rect">
            <a:avLst/>
          </a:prstGeom>
          <a:noFill/>
        </p:spPr>
        <p:txBody>
          <a:bodyPr wrap="square" rtlCol="0">
            <a:spAutoFit/>
          </a:bodyPr>
          <a:lstStyle/>
          <a:p>
            <a:r>
              <a:rPr lang="en-US" dirty="0"/>
              <a:t>Updated:</a:t>
            </a:r>
          </a:p>
          <a:p>
            <a:r>
              <a:rPr lang="en-US" dirty="0"/>
              <a:t>03/03/2022</a:t>
            </a:r>
          </a:p>
        </p:txBody>
      </p:sp>
      <p:sp>
        <p:nvSpPr>
          <p:cNvPr id="4" name="TextBox 3">
            <a:extLst>
              <a:ext uri="{FF2B5EF4-FFF2-40B4-BE49-F238E27FC236}">
                <a16:creationId xmlns:a16="http://schemas.microsoft.com/office/drawing/2014/main" id="{FCDBE30F-7A02-41B8-9955-C99ABDC8DC2F}"/>
              </a:ext>
            </a:extLst>
          </p:cNvPr>
          <p:cNvSpPr txBox="1"/>
          <p:nvPr/>
        </p:nvSpPr>
        <p:spPr>
          <a:xfrm>
            <a:off x="171450" y="6534150"/>
            <a:ext cx="2409825" cy="215444"/>
          </a:xfrm>
          <a:prstGeom prst="rect">
            <a:avLst/>
          </a:prstGeom>
          <a:noFill/>
        </p:spPr>
        <p:txBody>
          <a:bodyPr wrap="square" rtlCol="0">
            <a:spAutoFit/>
          </a:bodyPr>
          <a:lstStyle/>
          <a:p>
            <a:r>
              <a:rPr lang="en-US" sz="800" dirty="0"/>
              <a:t>Author: Sharon Amoroso</a:t>
            </a:r>
          </a:p>
        </p:txBody>
      </p:sp>
    </p:spTree>
    <p:extLst>
      <p:ext uri="{BB962C8B-B14F-4D97-AF65-F5344CB8AC3E}">
        <p14:creationId xmlns:p14="http://schemas.microsoft.com/office/powerpoint/2010/main" val="1273705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38F272-65DB-473A-AC6C-E91A64B2BA0A}"/>
              </a:ext>
            </a:extLst>
          </p:cNvPr>
          <p:cNvSpPr>
            <a:spLocks noGrp="1"/>
          </p:cNvSpPr>
          <p:nvPr>
            <p:ph type="sldNum" sz="quarter" idx="12"/>
          </p:nvPr>
        </p:nvSpPr>
        <p:spPr/>
        <p:txBody>
          <a:bodyPr/>
          <a:lstStyle/>
          <a:p>
            <a:fld id="{E18F442E-ECD1-4777-A959-A40EB4225663}" type="slidenum">
              <a:rPr lang="en-US" smtClean="0"/>
              <a:t>10</a:t>
            </a:fld>
            <a:endParaRPr lang="en-US"/>
          </a:p>
        </p:txBody>
      </p:sp>
      <p:sp>
        <p:nvSpPr>
          <p:cNvPr id="3" name="TextBox 2">
            <a:extLst>
              <a:ext uri="{FF2B5EF4-FFF2-40B4-BE49-F238E27FC236}">
                <a16:creationId xmlns:a16="http://schemas.microsoft.com/office/drawing/2014/main" id="{DAC38471-AE48-4069-9E0F-16C4706B1562}"/>
              </a:ext>
            </a:extLst>
          </p:cNvPr>
          <p:cNvSpPr txBox="1"/>
          <p:nvPr/>
        </p:nvSpPr>
        <p:spPr>
          <a:xfrm>
            <a:off x="254000" y="336550"/>
            <a:ext cx="11612880" cy="3753015"/>
          </a:xfrm>
          <a:prstGeom prst="rect">
            <a:avLst/>
          </a:prstGeom>
          <a:noFill/>
        </p:spPr>
        <p:txBody>
          <a:bodyPr wrap="square" rtlCol="0">
            <a:spAutoFit/>
          </a:bodyPr>
          <a:lstStyle/>
          <a:p>
            <a:pPr marL="0" marR="0">
              <a:spcBef>
                <a:spcPts val="0"/>
              </a:spcBef>
              <a:spcAft>
                <a:spcPts val="0"/>
              </a:spcAft>
            </a:pPr>
            <a:r>
              <a:rPr lang="en-US" sz="1400" dirty="0">
                <a:latin typeface="Helvetica" panose="020B0604020202020204" pitchFamily="34" charset="0"/>
                <a:ea typeface="Times New Roman" panose="02020603050405020304" pitchFamily="18" charset="0"/>
              </a:rPr>
              <a:t>Click the </a:t>
            </a:r>
            <a:r>
              <a:rPr lang="en-US" sz="1400" b="1" dirty="0">
                <a:latin typeface="Helvetica" panose="020B0604020202020204" pitchFamily="34" charset="0"/>
                <a:ea typeface="Times New Roman" panose="02020603050405020304" pitchFamily="18" charset="0"/>
              </a:rPr>
              <a:t>Tab</a:t>
            </a:r>
            <a:r>
              <a:rPr lang="en-US" sz="1400" dirty="0">
                <a:latin typeface="Helvetica" panose="020B0604020202020204" pitchFamily="34" charset="0"/>
                <a:ea typeface="Times New Roman" panose="02020603050405020304" pitchFamily="18" charset="0"/>
              </a:rPr>
              <a:t> button to move your cursor into the next allocation field to the right.  Hand type, copy and paste, or use the lookup in each field until all 9 allocation boxes to the left of the daily boxes are filled in (</a:t>
            </a:r>
            <a:r>
              <a:rPr lang="en-US" sz="1400" b="1" dirty="0">
                <a:latin typeface="Helvetica" panose="020B0604020202020204" pitchFamily="34" charset="0"/>
                <a:ea typeface="Times New Roman" panose="02020603050405020304" pitchFamily="18" charset="0"/>
              </a:rPr>
              <a:t>it will not let you save the TS until all allocation boxes are filled in</a:t>
            </a:r>
            <a:r>
              <a:rPr lang="en-US" sz="1400" dirty="0">
                <a:latin typeface="Helvetica" panose="020B0604020202020204" pitchFamily="34" charset="0"/>
                <a:ea typeface="Times New Roman" panose="02020603050405020304" pitchFamily="18" charset="0"/>
              </a:rPr>
              <a:t>).  </a:t>
            </a:r>
          </a:p>
          <a:p>
            <a:pPr marL="0" marR="0">
              <a:spcBef>
                <a:spcPts val="0"/>
              </a:spcBef>
              <a:spcAft>
                <a:spcPts val="0"/>
              </a:spcAft>
            </a:pPr>
            <a:endParaRPr lang="en-US" sz="1400" dirty="0">
              <a:latin typeface="Helvetica" panose="020B0604020202020204" pitchFamily="34" charset="0"/>
              <a:ea typeface="Times New Roman" panose="02020603050405020304" pitchFamily="18" charset="0"/>
            </a:endParaRPr>
          </a:p>
          <a:p>
            <a:pPr marL="0" marR="0">
              <a:spcBef>
                <a:spcPts val="0"/>
              </a:spcBef>
              <a:spcAft>
                <a:spcPts val="0"/>
              </a:spcAft>
            </a:pPr>
            <a:r>
              <a:rPr lang="en-US" sz="1400" dirty="0">
                <a:latin typeface="Helvetica" panose="020B0604020202020204" pitchFamily="34" charset="0"/>
                <a:ea typeface="Times New Roman" panose="02020603050405020304" pitchFamily="18" charset="0"/>
              </a:rPr>
              <a:t>If you do not know what allocations to use, </a:t>
            </a:r>
            <a:r>
              <a:rPr lang="en-US" sz="1400" dirty="0">
                <a:effectLst/>
                <a:latin typeface="Helvetica" panose="020B0604020202020204" pitchFamily="34" charset="0"/>
                <a:ea typeface="Times New Roman" panose="02020603050405020304" pitchFamily="18" charset="0"/>
                <a:cs typeface="Helvetica" panose="020B0604020202020204" pitchFamily="34" charset="0"/>
              </a:rPr>
              <a:t>please reach out to your manager at your company or the CACI point of contact for the program you are supporting</a:t>
            </a:r>
            <a:r>
              <a:rPr lang="en-US" sz="1400" dirty="0">
                <a:latin typeface="Helvetica" panose="020B0604020202020204" pitchFamily="34" charset="0"/>
                <a:ea typeface="Times New Roman" panose="02020603050405020304" pitchFamily="18" charset="0"/>
              </a:rPr>
              <a:t>.  If you don’t know who your CACI POC person is, please email </a:t>
            </a:r>
            <a:r>
              <a:rPr lang="en-US" sz="1400" dirty="0">
                <a:latin typeface="Helvetica" panose="020B0604020202020204" pitchFamily="34" charset="0"/>
                <a:ea typeface="Times New Roman" panose="02020603050405020304" pitchFamily="18" charset="0"/>
                <a:hlinkClick r:id="rId2"/>
              </a:rPr>
              <a:t>SubETAdmin@caci.com</a:t>
            </a:r>
            <a:r>
              <a:rPr lang="en-US" sz="1400" dirty="0">
                <a:latin typeface="Helvetica" panose="020B0604020202020204" pitchFamily="34" charset="0"/>
                <a:ea typeface="Times New Roman" panose="02020603050405020304" pitchFamily="18" charset="0"/>
              </a:rPr>
              <a:t> for assistance.</a:t>
            </a:r>
          </a:p>
          <a:p>
            <a:pPr marR="0" lvl="0">
              <a:lnSpc>
                <a:spcPct val="107000"/>
              </a:lnSpc>
              <a:spcBef>
                <a:spcPts val="0"/>
              </a:spcBef>
              <a:spcAft>
                <a:spcPts val="0"/>
              </a:spcAft>
            </a:pPr>
            <a:endParaRPr lang="en-US" sz="1400" dirty="0">
              <a:highlight>
                <a:srgbClr val="FFFF00"/>
              </a:highlight>
              <a:latin typeface="Helvetica" panose="020B060402020202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pPr>
            <a:r>
              <a:rPr lang="en-US" sz="1400" dirty="0">
                <a:effectLst/>
                <a:latin typeface="Helvetica" panose="020B0604020202020204" pitchFamily="34" charset="0"/>
                <a:ea typeface="Times New Roman" panose="02020603050405020304" pitchFamily="18" charset="0"/>
              </a:rPr>
              <a:t>There are separation bars in the timesheet (see </a:t>
            </a:r>
            <a:r>
              <a:rPr lang="en-US" sz="1400" dirty="0">
                <a:latin typeface="Helvetica" panose="020B0604020202020204" pitchFamily="34" charset="0"/>
                <a:ea typeface="Times New Roman" panose="02020603050405020304" pitchFamily="18" charset="0"/>
              </a:rPr>
              <a:t>dark </a:t>
            </a:r>
            <a:r>
              <a:rPr lang="en-US" sz="1400" dirty="0">
                <a:effectLst/>
                <a:latin typeface="Helvetica" panose="020B0604020202020204" pitchFamily="34" charset="0"/>
                <a:ea typeface="Times New Roman" panose="02020603050405020304" pitchFamily="18" charset="0"/>
              </a:rPr>
              <a:t>pink arrows below) that you can drag to the right or left as needed since </a:t>
            </a:r>
            <a:r>
              <a:rPr lang="en-US" sz="1400" dirty="0">
                <a:latin typeface="Helvetica" panose="020B0604020202020204" pitchFamily="34" charset="0"/>
                <a:ea typeface="Times New Roman" panose="02020603050405020304" pitchFamily="18" charset="0"/>
              </a:rPr>
              <a:t>there is not enough room in the screen view to see all of the columns at once.</a:t>
            </a:r>
            <a:endParaRPr lang="en-US" sz="1400" dirty="0">
              <a:effectLst/>
              <a:latin typeface="Helvetica" panose="020B0604020202020204" pitchFamily="34" charset="0"/>
              <a:ea typeface="Times New Roman" panose="02020603050405020304" pitchFamily="18" charset="0"/>
            </a:endParaRPr>
          </a:p>
          <a:p>
            <a:pPr>
              <a:lnSpc>
                <a:spcPct val="107000"/>
              </a:lnSpc>
            </a:pPr>
            <a:endParaRPr lang="en-US" sz="1400" dirty="0">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sz="1400" dirty="0">
                <a:effectLst/>
                <a:latin typeface="Helvetica" panose="020B0604020202020204" pitchFamily="34" charset="0"/>
                <a:ea typeface="Times New Roman" panose="02020603050405020304" pitchFamily="18" charset="0"/>
              </a:rPr>
              <a:t>You only need to enter one timesheet line per each unique set of allocations.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dirty="0">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sz="1400" dirty="0">
                <a:effectLst/>
                <a:latin typeface="Helvetica" panose="020B0604020202020204" pitchFamily="34" charset="0"/>
                <a:ea typeface="Times New Roman" panose="02020603050405020304" pitchFamily="18" charset="0"/>
              </a:rPr>
              <a:t>Fill in the hours worked in the appropriate daily boxes. Click the </a:t>
            </a:r>
            <a:r>
              <a:rPr lang="en-US" sz="1400" b="1" dirty="0">
                <a:effectLst/>
                <a:latin typeface="Helvetica" panose="020B0604020202020204" pitchFamily="34" charset="0"/>
                <a:ea typeface="Times New Roman" panose="02020603050405020304" pitchFamily="18" charset="0"/>
              </a:rPr>
              <a:t>Save &amp; Continue </a:t>
            </a:r>
            <a:r>
              <a:rPr lang="en-US" sz="1400" dirty="0">
                <a:effectLst/>
                <a:latin typeface="Helvetica" panose="020B0604020202020204" pitchFamily="34" charset="0"/>
                <a:ea typeface="Times New Roman" panose="02020603050405020304" pitchFamily="18" charset="0"/>
              </a:rPr>
              <a:t>icon in the upper left corner of the screen.</a:t>
            </a:r>
            <a:r>
              <a:rPr lang="en-US" sz="1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endParaRPr lang="en-US" sz="1400" dirty="0">
              <a:latin typeface="Times New Roman" panose="02020603050405020304" pitchFamily="18" charset="0"/>
              <a:ea typeface="Times New Roman" panose="02020603050405020304" pitchFamily="18" charset="0"/>
            </a:endParaRPr>
          </a:p>
          <a:p>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p>
            <a:pPr marR="0" lvl="0">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9586A768-DA3D-4B5F-A927-BF9C39269E7D}"/>
              </a:ext>
            </a:extLst>
          </p:cNvPr>
          <p:cNvPicPr>
            <a:picLocks noChangeAspect="1"/>
          </p:cNvPicPr>
          <p:nvPr/>
        </p:nvPicPr>
        <p:blipFill>
          <a:blip r:embed="rId3"/>
          <a:stretch>
            <a:fillRect/>
          </a:stretch>
        </p:blipFill>
        <p:spPr>
          <a:xfrm>
            <a:off x="254000" y="3125034"/>
            <a:ext cx="10820400" cy="2190115"/>
          </a:xfrm>
          <a:prstGeom prst="rect">
            <a:avLst/>
          </a:prstGeom>
          <a:ln>
            <a:solidFill>
              <a:srgbClr val="000000"/>
            </a:solidFill>
          </a:ln>
        </p:spPr>
      </p:pic>
      <p:pic>
        <p:nvPicPr>
          <p:cNvPr id="12" name="Picture 11">
            <a:extLst>
              <a:ext uri="{FF2B5EF4-FFF2-40B4-BE49-F238E27FC236}">
                <a16:creationId xmlns:a16="http://schemas.microsoft.com/office/drawing/2014/main" id="{F967140E-807A-4DF0-8B04-73F18EF9FBF6}"/>
              </a:ext>
            </a:extLst>
          </p:cNvPr>
          <p:cNvPicPr>
            <a:picLocks noChangeAspect="1"/>
          </p:cNvPicPr>
          <p:nvPr/>
        </p:nvPicPr>
        <p:blipFill>
          <a:blip r:embed="rId4"/>
          <a:stretch>
            <a:fillRect/>
          </a:stretch>
        </p:blipFill>
        <p:spPr>
          <a:xfrm>
            <a:off x="10553065" y="1972884"/>
            <a:ext cx="1042670" cy="1144287"/>
          </a:xfrm>
          <a:prstGeom prst="rect">
            <a:avLst/>
          </a:prstGeom>
          <a:ln>
            <a:solidFill>
              <a:schemeClr val="accent1">
                <a:shade val="50000"/>
              </a:schemeClr>
            </a:solidFill>
          </a:ln>
        </p:spPr>
      </p:pic>
      <p:sp>
        <p:nvSpPr>
          <p:cNvPr id="14" name="Arrow: Right 13">
            <a:extLst>
              <a:ext uri="{FF2B5EF4-FFF2-40B4-BE49-F238E27FC236}">
                <a16:creationId xmlns:a16="http://schemas.microsoft.com/office/drawing/2014/main" id="{AB2F6B81-E6BC-4D40-81BA-44FD5BDCA950}"/>
              </a:ext>
            </a:extLst>
          </p:cNvPr>
          <p:cNvSpPr/>
          <p:nvPr/>
        </p:nvSpPr>
        <p:spPr>
          <a:xfrm>
            <a:off x="10077450" y="2722297"/>
            <a:ext cx="408940" cy="294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B0C3D98-C5AF-4612-A005-8A85D108F67B}"/>
              </a:ext>
            </a:extLst>
          </p:cNvPr>
          <p:cNvPicPr>
            <a:picLocks noChangeAspect="1"/>
          </p:cNvPicPr>
          <p:nvPr/>
        </p:nvPicPr>
        <p:blipFill>
          <a:blip r:embed="rId5"/>
          <a:stretch>
            <a:fillRect/>
          </a:stretch>
        </p:blipFill>
        <p:spPr>
          <a:xfrm>
            <a:off x="5749925" y="6065837"/>
            <a:ext cx="5324475" cy="561975"/>
          </a:xfrm>
          <a:prstGeom prst="rect">
            <a:avLst/>
          </a:prstGeom>
          <a:ln>
            <a:solidFill>
              <a:srgbClr val="000000"/>
            </a:solidFill>
          </a:ln>
        </p:spPr>
      </p:pic>
      <p:sp>
        <p:nvSpPr>
          <p:cNvPr id="17" name="TextBox 16">
            <a:extLst>
              <a:ext uri="{FF2B5EF4-FFF2-40B4-BE49-F238E27FC236}">
                <a16:creationId xmlns:a16="http://schemas.microsoft.com/office/drawing/2014/main" id="{49642DD7-9BFE-44DB-BC36-238CB856FFD4}"/>
              </a:ext>
            </a:extLst>
          </p:cNvPr>
          <p:cNvSpPr txBox="1"/>
          <p:nvPr/>
        </p:nvSpPr>
        <p:spPr>
          <a:xfrm>
            <a:off x="254000" y="5423107"/>
            <a:ext cx="11341735" cy="800219"/>
          </a:xfrm>
          <a:prstGeom prst="rect">
            <a:avLst/>
          </a:prstGeom>
          <a:noFill/>
        </p:spPr>
        <p:txBody>
          <a:bodyPr wrap="square" rtlCol="0">
            <a:spAutoFit/>
          </a:bodyPr>
          <a:lstStyle/>
          <a:p>
            <a:r>
              <a:rPr lang="en-US" sz="1400" dirty="0">
                <a:effectLst/>
                <a:latin typeface="Helvetica" panose="020B0604020202020204" pitchFamily="34" charset="0"/>
                <a:ea typeface="Times New Roman" panose="02020603050405020304" pitchFamily="18" charset="0"/>
              </a:rPr>
              <a:t>Should you receive </a:t>
            </a:r>
            <a:r>
              <a:rPr lang="en-US" sz="1400" b="1" dirty="0">
                <a:solidFill>
                  <a:srgbClr val="FF0000"/>
                </a:solidFill>
                <a:effectLst/>
                <a:latin typeface="Helvetica" panose="020B0604020202020204" pitchFamily="34" charset="0"/>
                <a:ea typeface="Times New Roman" panose="02020603050405020304" pitchFamily="18" charset="0"/>
              </a:rPr>
              <a:t>Error</a:t>
            </a:r>
            <a:r>
              <a:rPr lang="en-US" sz="1400" dirty="0">
                <a:effectLst/>
                <a:latin typeface="Helvetica" panose="020B0604020202020204" pitchFamily="34" charset="0"/>
                <a:ea typeface="Times New Roman" panose="02020603050405020304" pitchFamily="18" charset="0"/>
              </a:rPr>
              <a:t> messages that prevent you from saving the timesheet, please contact your CACI POC who provided the allocation information to you.  If you receive </a:t>
            </a:r>
            <a:r>
              <a:rPr lang="en-US" sz="1400" b="1" dirty="0">
                <a:solidFill>
                  <a:srgbClr val="00B0F0"/>
                </a:solidFill>
                <a:effectLst/>
                <a:latin typeface="Helvetica" panose="020B0604020202020204" pitchFamily="34" charset="0"/>
                <a:ea typeface="Times New Roman" panose="02020603050405020304" pitchFamily="18" charset="0"/>
              </a:rPr>
              <a:t>Warning</a:t>
            </a:r>
            <a:r>
              <a:rPr lang="en-US" sz="1400" dirty="0">
                <a:effectLst/>
                <a:latin typeface="Helvetica" panose="020B0604020202020204" pitchFamily="34" charset="0"/>
                <a:ea typeface="Times New Roman" panose="02020603050405020304" pitchFamily="18" charset="0"/>
              </a:rPr>
              <a:t> messages, click OK and it will continue to allow you to save the timesheet.</a:t>
            </a:r>
          </a:p>
          <a:p>
            <a:endParaRPr lang="en-US" dirty="0"/>
          </a:p>
        </p:txBody>
      </p:sp>
      <p:pic>
        <p:nvPicPr>
          <p:cNvPr id="5" name="Picture 4">
            <a:extLst>
              <a:ext uri="{FF2B5EF4-FFF2-40B4-BE49-F238E27FC236}">
                <a16:creationId xmlns:a16="http://schemas.microsoft.com/office/drawing/2014/main" id="{B2C6F04B-DB5B-490A-9A8C-A87B6BDA6B22}"/>
              </a:ext>
            </a:extLst>
          </p:cNvPr>
          <p:cNvPicPr>
            <a:picLocks noChangeAspect="1"/>
          </p:cNvPicPr>
          <p:nvPr/>
        </p:nvPicPr>
        <p:blipFill>
          <a:blip r:embed="rId6"/>
          <a:stretch>
            <a:fillRect/>
          </a:stretch>
        </p:blipFill>
        <p:spPr>
          <a:xfrm>
            <a:off x="259079" y="6094668"/>
            <a:ext cx="4238625" cy="638175"/>
          </a:xfrm>
          <a:prstGeom prst="rect">
            <a:avLst/>
          </a:prstGeom>
          <a:ln>
            <a:solidFill>
              <a:srgbClr val="000000"/>
            </a:solidFill>
          </a:ln>
        </p:spPr>
      </p:pic>
    </p:spTree>
    <p:extLst>
      <p:ext uri="{BB962C8B-B14F-4D97-AF65-F5344CB8AC3E}">
        <p14:creationId xmlns:p14="http://schemas.microsoft.com/office/powerpoint/2010/main" val="3362044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C0815E-AE40-47A4-B6C2-C00DDCF9D33E}"/>
              </a:ext>
            </a:extLst>
          </p:cNvPr>
          <p:cNvSpPr>
            <a:spLocks noGrp="1"/>
          </p:cNvSpPr>
          <p:nvPr>
            <p:ph type="sldNum" sz="quarter" idx="12"/>
          </p:nvPr>
        </p:nvSpPr>
        <p:spPr/>
        <p:txBody>
          <a:bodyPr/>
          <a:lstStyle/>
          <a:p>
            <a:fld id="{E18F442E-ECD1-4777-A959-A40EB4225663}" type="slidenum">
              <a:rPr lang="en-US" smtClean="0"/>
              <a:t>11</a:t>
            </a:fld>
            <a:endParaRPr lang="en-US"/>
          </a:p>
        </p:txBody>
      </p:sp>
      <p:sp>
        <p:nvSpPr>
          <p:cNvPr id="3" name="TextBox 2">
            <a:extLst>
              <a:ext uri="{FF2B5EF4-FFF2-40B4-BE49-F238E27FC236}">
                <a16:creationId xmlns:a16="http://schemas.microsoft.com/office/drawing/2014/main" id="{62D30FC0-4CC2-4998-9703-67231A32018E}"/>
              </a:ext>
            </a:extLst>
          </p:cNvPr>
          <p:cNvSpPr txBox="1"/>
          <p:nvPr/>
        </p:nvSpPr>
        <p:spPr>
          <a:xfrm>
            <a:off x="1619250" y="438150"/>
            <a:ext cx="9544050" cy="6277809"/>
          </a:xfrm>
          <a:prstGeom prst="rect">
            <a:avLst/>
          </a:prstGeom>
          <a:noFill/>
        </p:spPr>
        <p:txBody>
          <a:bodyPr wrap="square" rtlCol="0">
            <a:spAutoFit/>
          </a:bodyPr>
          <a:lstStyle/>
          <a:p>
            <a:pPr marL="0" marR="0" algn="ctr">
              <a:spcBef>
                <a:spcPts val="0"/>
              </a:spcBef>
              <a:spcAft>
                <a:spcPts val="0"/>
              </a:spcAft>
            </a:pPr>
            <a:r>
              <a:rPr lang="en-US" sz="1600" b="1" dirty="0">
                <a:solidFill>
                  <a:srgbClr val="0070C0"/>
                </a:solidFill>
                <a:effectLst/>
                <a:latin typeface="+mj-lt"/>
                <a:ea typeface="Calibri" panose="020F0502020204030204" pitchFamily="34" charset="0"/>
              </a:rPr>
              <a:t>Subcontractor Employee Location Code  Guidance </a:t>
            </a:r>
            <a:r>
              <a:rPr lang="en-US" sz="1600" b="1" dirty="0">
                <a:solidFill>
                  <a:srgbClr val="C00000"/>
                </a:solidFill>
                <a:effectLst/>
                <a:latin typeface="+mj-lt"/>
                <a:ea typeface="Calibri" panose="020F0502020204030204" pitchFamily="34" charset="0"/>
              </a:rPr>
              <a:t>(Loc field in Timesheet)</a:t>
            </a:r>
          </a:p>
          <a:p>
            <a:pPr marL="0" marR="0">
              <a:spcBef>
                <a:spcPts val="0"/>
              </a:spcBef>
              <a:spcAft>
                <a:spcPts val="750"/>
              </a:spcAft>
            </a:pPr>
            <a:r>
              <a:rPr lang="en-US" sz="1200" b="1" dirty="0">
                <a:solidFill>
                  <a:srgbClr val="000000"/>
                </a:solidFill>
                <a:effectLst/>
                <a:latin typeface="+mj-lt"/>
                <a:ea typeface="Calibri" panose="020F0502020204030204" pitchFamily="34" charset="0"/>
              </a:rPr>
              <a:t> </a:t>
            </a:r>
          </a:p>
          <a:p>
            <a:pPr marL="0" marR="0">
              <a:spcBef>
                <a:spcPts val="0"/>
              </a:spcBef>
              <a:spcAft>
                <a:spcPts val="75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Guidance Statements: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tabLst>
                <a:tab pos="457200" algn="l"/>
              </a:tabLst>
            </a:pPr>
            <a:r>
              <a:rPr lang="en-US" sz="12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Assigned Workspace at CACI facility</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 employees who have an assigned workspace at a CACI facility must use the location code in timekeeping for that facility, regardless of what proportion of their time is spent working at that location.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tabLst>
                <a:tab pos="4572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2.     </a:t>
            </a:r>
            <a:r>
              <a:rPr lang="en-US" sz="1200" b="1" u="sng" dirty="0">
                <a:effectLst/>
                <a:latin typeface="Arial" panose="020B0604020202020204" pitchFamily="34" charset="0"/>
                <a:ea typeface="Calibri" panose="020F0502020204030204" pitchFamily="34" charset="0"/>
                <a:cs typeface="Arial" panose="020B0604020202020204" pitchFamily="34" charset="0"/>
              </a:rPr>
              <a:t>No Assigned Workspace at CACI facility (Majority of work at Client site):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 employees who do NOT have an assigned workspace at a CACI facility and work the majority of their time at a specific client site must use the location code assigned to that client site location.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startAt="3"/>
              <a:tabLst>
                <a:tab pos="457200" algn="l"/>
              </a:tabLst>
            </a:pPr>
            <a:r>
              <a:rPr lang="en-US" sz="12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Remote work, Multiple sites, and Supplier company site</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 employees who do NOT have an assigned workspace at a CACI facility and work the majority of their time either at home, at multiple client sites (a work-from-home, or roving sub employee) or work at the supplier company site that does not have a location code set up should use a Home Site Location Code associated with the Tax Jurisdiction of their work performance location (City, State, zip, site type Home).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startAt="4"/>
              <a:tabLst>
                <a:tab pos="457200" algn="l"/>
              </a:tabLst>
            </a:pPr>
            <a:r>
              <a:rPr lang="en-US"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OCONUS Travel (Outside the US)</a:t>
            </a: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 employees who travel to destinations outside the U.S. must always use the correct Location code of the country they travel to regardless of length of stay.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Sub employees will need to</a:t>
            </a:r>
            <a:r>
              <a:rPr lang="en-US" sz="1200" spc="27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enter</a:t>
            </a:r>
            <a:r>
              <a:rPr lang="en-US" sz="1200" spc="280"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a separate line on their timecard for</a:t>
            </a:r>
            <a:r>
              <a:rPr lang="en-US" sz="1200" spc="27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each</a:t>
            </a:r>
            <a:r>
              <a:rPr lang="en-US" sz="1200" spc="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country</a:t>
            </a:r>
            <a:r>
              <a:rPr lang="en-US" sz="1200" spc="55" dirty="0">
                <a:solidFill>
                  <a:srgbClr val="010101"/>
                </a:solidFill>
                <a:effectLst/>
                <a:latin typeface="Arial" panose="020B0604020202020204" pitchFamily="34" charset="0"/>
                <a:ea typeface="Calibri" panose="020F0502020204030204" pitchFamily="34" charset="0"/>
                <a:cs typeface="Arial" panose="020B0604020202020204" pitchFamily="34" charset="0"/>
              </a:rPr>
              <a:t> they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visit.</a:t>
            </a:r>
            <a:r>
              <a:rPr lang="en-US" sz="1200" spc="6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To</a:t>
            </a:r>
            <a:r>
              <a:rPr lang="en-US" sz="1200" spc="10"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determine</a:t>
            </a:r>
            <a:r>
              <a:rPr lang="en-US" sz="1200" spc="80"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if</a:t>
            </a:r>
            <a:r>
              <a:rPr lang="en-US" sz="1200" spc="75" dirty="0">
                <a:solidFill>
                  <a:srgbClr val="010101"/>
                </a:solidFill>
                <a:effectLst/>
                <a:latin typeface="Arial" panose="020B0604020202020204" pitchFamily="34" charset="0"/>
                <a:ea typeface="Calibri" panose="020F0502020204030204" pitchFamily="34" charset="0"/>
                <a:cs typeface="Arial" panose="020B0604020202020204" pitchFamily="34" charset="0"/>
              </a:rPr>
              <a:t> they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need</a:t>
            </a:r>
            <a:r>
              <a:rPr lang="en-US" sz="1200" spc="1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to</a:t>
            </a:r>
            <a:r>
              <a:rPr lang="en-US" sz="1200" spc="13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enter</a:t>
            </a:r>
            <a:r>
              <a:rPr lang="en-US" sz="1200" spc="90"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a</a:t>
            </a:r>
            <a:r>
              <a:rPr lang="en-US" sz="1200" spc="5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different</a:t>
            </a:r>
            <a:r>
              <a:rPr lang="en-US" sz="1200" spc="6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country</a:t>
            </a:r>
            <a:r>
              <a:rPr lang="en-US" sz="1200" spc="30"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code</a:t>
            </a:r>
            <a:r>
              <a:rPr lang="en-US" sz="1200" spc="30"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for</a:t>
            </a:r>
            <a:r>
              <a:rPr lang="en-US" sz="1200" spc="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layovers, please see guidance below.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278130" lvl="0" indent="-342900">
              <a:lnSpc>
                <a:spcPct val="116000"/>
              </a:lnSpc>
              <a:spcBef>
                <a:spcPts val="105"/>
              </a:spcBef>
              <a:spcAft>
                <a:spcPts val="0"/>
              </a:spcAft>
              <a:buFont typeface="Wingdings" panose="05000000000000000000" pitchFamily="2" charset="2"/>
              <a:buChar char=""/>
              <a:tabLst>
                <a:tab pos="524510" algn="l"/>
                <a:tab pos="525145" algn="l"/>
              </a:tabLst>
            </a:pP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Once</a:t>
            </a:r>
            <a:r>
              <a:rPr lang="en-US" sz="1200" spc="3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the sub employee leaves the</a:t>
            </a:r>
            <a:r>
              <a:rPr lang="en-US" sz="1200" spc="-1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US,</a:t>
            </a:r>
            <a:r>
              <a:rPr lang="en-US" sz="1200" spc="-30" dirty="0">
                <a:solidFill>
                  <a:srgbClr val="010101"/>
                </a:solidFill>
                <a:effectLst/>
                <a:latin typeface="Arial" panose="020B0604020202020204" pitchFamily="34" charset="0"/>
                <a:ea typeface="Arial" panose="020B0604020202020204" pitchFamily="34" charset="0"/>
                <a:cs typeface="Arial" panose="020B0604020202020204" pitchFamily="34" charset="0"/>
              </a:rPr>
              <a:t> they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should</a:t>
            </a:r>
            <a:r>
              <a:rPr lang="en-US" sz="1200" spc="3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code</a:t>
            </a:r>
            <a:r>
              <a:rPr lang="en-US" sz="1200" spc="25" dirty="0">
                <a:solidFill>
                  <a:srgbClr val="010101"/>
                </a:solidFill>
                <a:effectLst/>
                <a:latin typeface="Arial" panose="020B0604020202020204" pitchFamily="34" charset="0"/>
                <a:ea typeface="Arial" panose="020B0604020202020204" pitchFamily="34" charset="0"/>
                <a:cs typeface="Arial" panose="020B0604020202020204" pitchFamily="34" charset="0"/>
              </a:rPr>
              <a:t> their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time</a:t>
            </a:r>
            <a:r>
              <a:rPr lang="en-US" sz="1200" spc="1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to</a:t>
            </a:r>
            <a:r>
              <a:rPr lang="en-US" sz="1200" spc="5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the</a:t>
            </a:r>
            <a:r>
              <a:rPr lang="en-US" sz="1200" spc="1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destination</a:t>
            </a:r>
            <a:r>
              <a:rPr lang="en-US" sz="1200" spc="7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country</a:t>
            </a:r>
            <a:r>
              <a:rPr lang="en-US" sz="1200" spc="60" dirty="0">
                <a:solidFill>
                  <a:srgbClr val="010101"/>
                </a:solidFill>
                <a:effectLst/>
                <a:latin typeface="Arial" panose="020B0604020202020204" pitchFamily="34" charset="0"/>
                <a:ea typeface="Arial" panose="020B0604020202020204" pitchFamily="34" charset="0"/>
                <a:cs typeface="Arial" panose="020B0604020202020204" pitchFamily="34" charset="0"/>
              </a:rPr>
              <a:t> they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are traveling</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to.</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If their layover</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does not require departure from airport security, they do not need to</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enter</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a</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different country code.</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However, if</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their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layover, requires them to</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remain in a country awaiting a </a:t>
            </a:r>
            <a:r>
              <a:rPr lang="en-US" sz="1200" spc="-26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connecting</a:t>
            </a:r>
            <a:r>
              <a:rPr lang="en-US" sz="1200" spc="6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flight</a:t>
            </a:r>
            <a:r>
              <a:rPr lang="en-US" sz="1200" spc="4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and</a:t>
            </a:r>
            <a:r>
              <a:rPr lang="en-US" sz="1200" spc="35" dirty="0">
                <a:solidFill>
                  <a:srgbClr val="010101"/>
                </a:solidFill>
                <a:effectLst/>
                <a:latin typeface="Arial" panose="020B0604020202020204" pitchFamily="34" charset="0"/>
                <a:ea typeface="Arial" panose="020B0604020202020204" pitchFamily="34" charset="0"/>
                <a:cs typeface="Arial" panose="020B0604020202020204" pitchFamily="34" charset="0"/>
              </a:rPr>
              <a:t> they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will</a:t>
            </a:r>
            <a:r>
              <a:rPr lang="en-US" sz="1200" spc="3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leave</a:t>
            </a:r>
            <a:r>
              <a:rPr lang="en-US" sz="1200" spc="2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the</a:t>
            </a:r>
            <a:r>
              <a:rPr lang="en-US" sz="1200" spc="1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airport</a:t>
            </a:r>
            <a:r>
              <a:rPr lang="en-US" sz="1200" spc="6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to</a:t>
            </a:r>
            <a:r>
              <a:rPr lang="en-US" sz="1200" spc="8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stay</a:t>
            </a:r>
            <a:r>
              <a:rPr lang="en-US" sz="1200" spc="6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in</a:t>
            </a:r>
            <a:r>
              <a:rPr lang="en-US" sz="1200" spc="-2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accommodations,</a:t>
            </a:r>
            <a:r>
              <a:rPr lang="en-US" sz="1200" spc="-20" dirty="0">
                <a:solidFill>
                  <a:srgbClr val="010101"/>
                </a:solidFill>
                <a:effectLst/>
                <a:latin typeface="Arial" panose="020B0604020202020204" pitchFamily="34" charset="0"/>
                <a:ea typeface="Arial" panose="020B0604020202020204" pitchFamily="34" charset="0"/>
                <a:cs typeface="Arial" panose="020B0604020202020204" pitchFamily="34" charset="0"/>
              </a:rPr>
              <a:t> they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should</a:t>
            </a:r>
            <a:r>
              <a:rPr lang="en-US" sz="1200" spc="8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enter</a:t>
            </a:r>
            <a:r>
              <a:rPr lang="en-US" sz="1200" spc="9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a</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temporary</a:t>
            </a:r>
            <a:r>
              <a:rPr lang="en-US" sz="1200" spc="6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location</a:t>
            </a:r>
            <a:r>
              <a:rPr lang="en-US" sz="1200" spc="4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code</a:t>
            </a:r>
            <a:r>
              <a:rPr lang="en-US" sz="1200" spc="2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for</a:t>
            </a:r>
            <a:r>
              <a:rPr lang="en-US" sz="1200" spc="5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the</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duration of</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their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stay</a:t>
            </a:r>
            <a:r>
              <a:rPr lang="en-US" sz="1200" spc="5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in</a:t>
            </a:r>
            <a:r>
              <a:rPr lang="en-US" sz="1200" spc="-3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the</a:t>
            </a:r>
            <a:r>
              <a:rPr lang="en-US" sz="1200" spc="2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layover</a:t>
            </a:r>
            <a:r>
              <a:rPr lang="en-US" sz="1200" spc="10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country</a:t>
            </a:r>
            <a:r>
              <a:rPr lang="en-US" sz="1200" dirty="0">
                <a:solidFill>
                  <a:srgbClr val="2D2D2D"/>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342900" marR="278130" lvl="0" indent="-342900">
              <a:lnSpc>
                <a:spcPct val="116000"/>
              </a:lnSpc>
              <a:spcBef>
                <a:spcPts val="105"/>
              </a:spcBef>
              <a:spcAft>
                <a:spcPts val="0"/>
              </a:spcAft>
              <a:buFont typeface="Wingdings" panose="05000000000000000000" pitchFamily="2" charset="2"/>
              <a:buChar char=""/>
              <a:tabLst>
                <a:tab pos="524510" algn="l"/>
                <a:tab pos="525145" algn="l"/>
              </a:tabLst>
            </a:pP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Upon leaving the Overseas Country to travel back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to a CONUS location, they should code their </a:t>
            </a:r>
            <a:r>
              <a:rPr lang="en-US" sz="1200" spc="-26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time</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to</a:t>
            </a:r>
            <a:r>
              <a:rPr lang="en-US" sz="1200" spc="1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the</a:t>
            </a:r>
            <a:r>
              <a:rPr lang="en-US" sz="1200" spc="-1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country</a:t>
            </a:r>
            <a:r>
              <a:rPr lang="en-US" sz="1200" spc="45" dirty="0">
                <a:solidFill>
                  <a:srgbClr val="010101"/>
                </a:solidFill>
                <a:effectLst/>
                <a:latin typeface="Arial" panose="020B0604020202020204" pitchFamily="34" charset="0"/>
                <a:ea typeface="Arial" panose="020B0604020202020204" pitchFamily="34" charset="0"/>
                <a:cs typeface="Arial" panose="020B0604020202020204" pitchFamily="34" charset="0"/>
              </a:rPr>
              <a:t> they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are</a:t>
            </a:r>
            <a:r>
              <a:rPr lang="en-US" sz="1200" spc="-2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leaving</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until</a:t>
            </a:r>
            <a:r>
              <a:rPr lang="en-US" sz="1200" spc="10" dirty="0">
                <a:solidFill>
                  <a:srgbClr val="010101"/>
                </a:solidFill>
                <a:effectLst/>
                <a:latin typeface="Arial" panose="020B0604020202020204" pitchFamily="34" charset="0"/>
                <a:ea typeface="Arial" panose="020B0604020202020204" pitchFamily="34" charset="0"/>
                <a:cs typeface="Arial" panose="020B0604020202020204" pitchFamily="34" charset="0"/>
              </a:rPr>
              <a:t> they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reach</a:t>
            </a:r>
            <a:r>
              <a:rPr lang="en-US" sz="1200" spc="1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the United</a:t>
            </a:r>
            <a:r>
              <a:rPr lang="en-US" sz="1200" spc="-2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States.</a:t>
            </a: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750"/>
              </a:spcAft>
            </a:pPr>
            <a:endParaRPr lang="en-US" sz="1200" dirty="0">
              <a:effectLst/>
              <a:latin typeface="+mj-lt"/>
              <a:ea typeface="Calibri" panose="020F0502020204030204" pitchFamily="34" charset="0"/>
            </a:endParaRPr>
          </a:p>
          <a:p>
            <a:endParaRPr lang="en-US" sz="1200" dirty="0">
              <a:latin typeface="+mj-lt"/>
            </a:endParaRPr>
          </a:p>
        </p:txBody>
      </p:sp>
      <p:sp>
        <p:nvSpPr>
          <p:cNvPr id="5" name="TextBox 4">
            <a:extLst>
              <a:ext uri="{FF2B5EF4-FFF2-40B4-BE49-F238E27FC236}">
                <a16:creationId xmlns:a16="http://schemas.microsoft.com/office/drawing/2014/main" id="{9DA8AB37-AECD-4CA8-90EF-6B34D789F0FF}"/>
              </a:ext>
            </a:extLst>
          </p:cNvPr>
          <p:cNvSpPr txBox="1"/>
          <p:nvPr/>
        </p:nvSpPr>
        <p:spPr>
          <a:xfrm>
            <a:off x="2438400" y="6248400"/>
            <a:ext cx="8513456" cy="369332"/>
          </a:xfrm>
          <a:prstGeom prst="rect">
            <a:avLst/>
          </a:prstGeom>
          <a:solidFill>
            <a:schemeClr val="accent1">
              <a:lumMod val="40000"/>
              <a:lumOff val="60000"/>
            </a:schemeClr>
          </a:solidFill>
          <a:ln>
            <a:solidFill>
              <a:schemeClr val="accent1"/>
            </a:solidFill>
          </a:ln>
        </p:spPr>
        <p:txBody>
          <a:bodyPr wrap="square" rtlCol="0">
            <a:spAutoFit/>
          </a:bodyPr>
          <a:lstStyle/>
          <a:p>
            <a:r>
              <a:rPr lang="en-US" dirty="0"/>
              <a:t>For questions concerning Loc code, please contact your CACI Supervisor or POC.</a:t>
            </a:r>
          </a:p>
        </p:txBody>
      </p:sp>
    </p:spTree>
    <p:extLst>
      <p:ext uri="{BB962C8B-B14F-4D97-AF65-F5344CB8AC3E}">
        <p14:creationId xmlns:p14="http://schemas.microsoft.com/office/powerpoint/2010/main" val="4172430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C6DA6A-A53A-451C-810C-FA3E223F560B}"/>
              </a:ext>
            </a:extLst>
          </p:cNvPr>
          <p:cNvSpPr>
            <a:spLocks noGrp="1"/>
          </p:cNvSpPr>
          <p:nvPr>
            <p:ph type="sldNum" sz="quarter" idx="12"/>
          </p:nvPr>
        </p:nvSpPr>
        <p:spPr/>
        <p:txBody>
          <a:bodyPr/>
          <a:lstStyle/>
          <a:p>
            <a:fld id="{E18F442E-ECD1-4777-A959-A40EB4225663}" type="slidenum">
              <a:rPr lang="en-US" smtClean="0"/>
              <a:t>12</a:t>
            </a:fld>
            <a:endParaRPr lang="en-US"/>
          </a:p>
        </p:txBody>
      </p:sp>
      <p:sp>
        <p:nvSpPr>
          <p:cNvPr id="3" name="TextBox 2">
            <a:extLst>
              <a:ext uri="{FF2B5EF4-FFF2-40B4-BE49-F238E27FC236}">
                <a16:creationId xmlns:a16="http://schemas.microsoft.com/office/drawing/2014/main" id="{FD176240-E3BC-439D-8F28-91A63D760D2D}"/>
              </a:ext>
            </a:extLst>
          </p:cNvPr>
          <p:cNvSpPr txBox="1"/>
          <p:nvPr/>
        </p:nvSpPr>
        <p:spPr>
          <a:xfrm>
            <a:off x="1671637" y="355600"/>
            <a:ext cx="10244137" cy="3693319"/>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HOW TO ENTER COMMENTS OR NARRATIVES</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sz="1800" dirty="0">
                <a:effectLst/>
                <a:latin typeface="Helvetica" panose="020B0604020202020204" pitchFamily="34" charset="0"/>
                <a:ea typeface="Times New Roman" panose="02020603050405020304" pitchFamily="18" charset="0"/>
              </a:rPr>
              <a:t>Your CACI supervisor will let you know if you are required to enter comments or a narrative in your timesheets.  If you have been instructed to do that, those can be entered per day or per TS line.</a:t>
            </a:r>
          </a:p>
          <a:p>
            <a:endParaRPr lang="en-US" dirty="0">
              <a:latin typeface="Helvetica" panose="020B0604020202020204" pitchFamily="34" charset="0"/>
              <a:ea typeface="Times New Roman" panose="02020603050405020304" pitchFamily="18" charset="0"/>
            </a:endParaRPr>
          </a:p>
          <a:p>
            <a:pPr marL="0" marR="0">
              <a:spcBef>
                <a:spcPts val="0"/>
              </a:spcBef>
              <a:spcAft>
                <a:spcPts val="0"/>
              </a:spcAft>
            </a:pPr>
            <a:r>
              <a:rPr lang="en-US" sz="1800" b="1" u="sng" dirty="0">
                <a:effectLst/>
                <a:latin typeface="Helvetica" panose="020B0604020202020204" pitchFamily="34" charset="0"/>
                <a:ea typeface="Times New Roman" panose="02020603050405020304" pitchFamily="18" charset="0"/>
              </a:rPr>
              <a:t>COMMENT PER DAY:</a:t>
            </a:r>
          </a:p>
          <a:p>
            <a:pPr marL="285750" marR="0" indent="-285750">
              <a:spcBef>
                <a:spcPts val="0"/>
              </a:spcBef>
              <a:spcAft>
                <a:spcPts val="0"/>
              </a:spcAft>
              <a:buFont typeface="Arial" panose="020B0604020202020204" pitchFamily="34" charset="0"/>
              <a:buChar char="•"/>
            </a:pPr>
            <a:r>
              <a:rPr lang="en-US" sz="1800" dirty="0">
                <a:effectLst/>
                <a:latin typeface="Helvetica" panose="020B0604020202020204" pitchFamily="34" charset="0"/>
                <a:ea typeface="Times New Roman" panose="02020603050405020304" pitchFamily="18" charset="0"/>
              </a:rPr>
              <a:t>Enter hours worked for the day and click the Save and Continue button (must do this first).</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Helvetica" panose="020B0604020202020204" pitchFamily="34" charset="0"/>
                <a:ea typeface="Times New Roman" panose="02020603050405020304" pitchFamily="18" charset="0"/>
              </a:rPr>
              <a:t>Click the piece of paper icon located in the daily box you want to add comment to.</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Helvetica" panose="020B0604020202020204" pitchFamily="34" charset="0"/>
                <a:ea typeface="Times New Roman" panose="02020603050405020304" pitchFamily="18" charset="0"/>
              </a:rPr>
              <a:t>A box will open (type in comments or copy and paste them from someplace else).</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Helvetica" panose="020B0604020202020204" pitchFamily="34" charset="0"/>
                <a:ea typeface="Times New Roman" panose="02020603050405020304" pitchFamily="18" charset="0"/>
              </a:rPr>
              <a:t>Click the Ok box.</a:t>
            </a:r>
          </a:p>
          <a:p>
            <a:pPr marL="285750" marR="0" indent="-285750">
              <a:spcBef>
                <a:spcPts val="0"/>
              </a:spcBef>
              <a:spcAft>
                <a:spcPts val="0"/>
              </a:spcAft>
              <a:buFont typeface="Arial" panose="020B0604020202020204" pitchFamily="34" charset="0"/>
              <a:buChar char="•"/>
            </a:pPr>
            <a:r>
              <a:rPr lang="en-US" dirty="0">
                <a:latin typeface="Helvetica" panose="020B0604020202020204" pitchFamily="34" charset="0"/>
                <a:ea typeface="Times New Roman" panose="02020603050405020304" pitchFamily="18" charset="0"/>
              </a:rPr>
              <a:t>C</a:t>
            </a:r>
            <a:r>
              <a:rPr lang="en-US" sz="1800" dirty="0">
                <a:effectLst/>
                <a:latin typeface="Helvetica" panose="020B0604020202020204" pitchFamily="34" charset="0"/>
                <a:ea typeface="Times New Roman" panose="02020603050405020304" pitchFamily="18" charset="0"/>
              </a:rPr>
              <a:t>lick the </a:t>
            </a:r>
            <a:r>
              <a:rPr lang="en-US" sz="1800" b="1" dirty="0">
                <a:effectLst/>
                <a:latin typeface="Helvetica" panose="020B0604020202020204" pitchFamily="34" charset="0"/>
                <a:ea typeface="Times New Roman" panose="02020603050405020304" pitchFamily="18" charset="0"/>
              </a:rPr>
              <a:t>Save and Continue </a:t>
            </a:r>
            <a:r>
              <a:rPr lang="en-US" sz="1800" dirty="0">
                <a:effectLst/>
                <a:latin typeface="Helvetica" panose="020B0604020202020204" pitchFamily="34" charset="0"/>
                <a:ea typeface="Times New Roman" panose="02020603050405020304" pitchFamily="18" charset="0"/>
              </a:rPr>
              <a:t>button.</a:t>
            </a:r>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3074" name="Picture 1">
            <a:extLst>
              <a:ext uri="{FF2B5EF4-FFF2-40B4-BE49-F238E27FC236}">
                <a16:creationId xmlns:a16="http://schemas.microsoft.com/office/drawing/2014/main" id="{9FEF358B-AB05-4B60-9597-B9D122A48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19" y="3917077"/>
            <a:ext cx="10782861" cy="2585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6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8886D0-0D4A-46C8-966A-A7B2B1883A15}"/>
              </a:ext>
            </a:extLst>
          </p:cNvPr>
          <p:cNvSpPr>
            <a:spLocks noGrp="1"/>
          </p:cNvSpPr>
          <p:nvPr>
            <p:ph type="sldNum" sz="quarter" idx="12"/>
          </p:nvPr>
        </p:nvSpPr>
        <p:spPr/>
        <p:txBody>
          <a:bodyPr/>
          <a:lstStyle/>
          <a:p>
            <a:fld id="{E18F442E-ECD1-4777-A959-A40EB4225663}" type="slidenum">
              <a:rPr lang="en-US" smtClean="0"/>
              <a:t>13</a:t>
            </a:fld>
            <a:endParaRPr lang="en-US"/>
          </a:p>
        </p:txBody>
      </p:sp>
      <p:sp>
        <p:nvSpPr>
          <p:cNvPr id="3" name="TextBox 2">
            <a:extLst>
              <a:ext uri="{FF2B5EF4-FFF2-40B4-BE49-F238E27FC236}">
                <a16:creationId xmlns:a16="http://schemas.microsoft.com/office/drawing/2014/main" id="{BEBC02C2-F297-4D4A-A1CC-1DAA584CB3FE}"/>
              </a:ext>
            </a:extLst>
          </p:cNvPr>
          <p:cNvSpPr txBox="1"/>
          <p:nvPr/>
        </p:nvSpPr>
        <p:spPr>
          <a:xfrm>
            <a:off x="1503680" y="318630"/>
            <a:ext cx="10688320" cy="2031325"/>
          </a:xfrm>
          <a:prstGeom prst="rect">
            <a:avLst/>
          </a:prstGeom>
          <a:noFill/>
        </p:spPr>
        <p:txBody>
          <a:bodyPr wrap="square" rtlCol="0">
            <a:spAutoFit/>
          </a:bodyPr>
          <a:lstStyle/>
          <a:p>
            <a:pPr marL="0" marR="0">
              <a:spcBef>
                <a:spcPts val="0"/>
              </a:spcBef>
              <a:spcAft>
                <a:spcPts val="0"/>
              </a:spcAft>
            </a:pPr>
            <a:r>
              <a:rPr lang="en-US" sz="1800" b="1" u="sng" dirty="0">
                <a:effectLst/>
                <a:latin typeface="Helvetica" panose="020B0604020202020204" pitchFamily="34" charset="0"/>
                <a:ea typeface="Times New Roman" panose="02020603050405020304" pitchFamily="18" charset="0"/>
              </a:rPr>
              <a:t>COMMENT PER TIMESHEET LINE:</a:t>
            </a:r>
          </a:p>
          <a:p>
            <a:pPr marL="0" marR="0">
              <a:spcBef>
                <a:spcPts val="0"/>
              </a:spcBef>
              <a:spcAft>
                <a:spcPts val="0"/>
              </a:spcAft>
            </a:pPr>
            <a:endParaRPr lang="en-US" sz="1800" b="1" u="sng" dirty="0">
              <a:effectLst/>
              <a:latin typeface="Helvetica" panose="020B060402020202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Helvetica" panose="020B0604020202020204" pitchFamily="34" charset="0"/>
                <a:ea typeface="Times New Roman" panose="02020603050405020304" pitchFamily="18" charset="0"/>
              </a:rPr>
              <a:t>Click the piece of paper icon in the first column the timesheet line.</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Helvetica" panose="020B0604020202020204" pitchFamily="34" charset="0"/>
                <a:ea typeface="Times New Roman" panose="02020603050405020304" pitchFamily="18" charset="0"/>
              </a:rPr>
              <a:t>A new window will open (you can type in comments or copy and paste them from someplace else).</a:t>
            </a:r>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dirty="0">
                <a:effectLst/>
                <a:latin typeface="Helvetica" panose="020B0604020202020204" pitchFamily="34" charset="0"/>
                <a:ea typeface="Times New Roman" panose="02020603050405020304" pitchFamily="18" charset="0"/>
              </a:rPr>
              <a:t>Click the Ok box.</a:t>
            </a:r>
          </a:p>
          <a:p>
            <a:pPr marL="285750" indent="-285750">
              <a:buFont typeface="Arial" panose="020B0604020202020204" pitchFamily="34" charset="0"/>
              <a:buChar char="•"/>
            </a:pPr>
            <a:r>
              <a:rPr lang="en-US" dirty="0">
                <a:latin typeface="Helvetica" panose="020B0604020202020204" pitchFamily="34" charset="0"/>
                <a:ea typeface="Times New Roman" panose="02020603050405020304" pitchFamily="18" charset="0"/>
              </a:rPr>
              <a:t>C</a:t>
            </a:r>
            <a:r>
              <a:rPr lang="en-US" sz="1800" dirty="0">
                <a:effectLst/>
                <a:latin typeface="Helvetica" panose="020B0604020202020204" pitchFamily="34" charset="0"/>
                <a:ea typeface="Times New Roman" panose="02020603050405020304" pitchFamily="18" charset="0"/>
              </a:rPr>
              <a:t>lick the Save and Continue button.</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4098" name="Picture 1">
            <a:extLst>
              <a:ext uri="{FF2B5EF4-FFF2-40B4-BE49-F238E27FC236}">
                <a16:creationId xmlns:a16="http://schemas.microsoft.com/office/drawing/2014/main" id="{8FFBEA11-81CF-4EE8-95E7-D7CB0A21A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40" y="2790513"/>
            <a:ext cx="11108107" cy="3092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26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60666E-C9EA-4015-91D6-6E4EDEFDA01E}"/>
              </a:ext>
            </a:extLst>
          </p:cNvPr>
          <p:cNvSpPr>
            <a:spLocks noGrp="1"/>
          </p:cNvSpPr>
          <p:nvPr>
            <p:ph type="sldNum" sz="quarter" idx="12"/>
          </p:nvPr>
        </p:nvSpPr>
        <p:spPr/>
        <p:txBody>
          <a:bodyPr/>
          <a:lstStyle/>
          <a:p>
            <a:fld id="{E18F442E-ECD1-4777-A959-A40EB4225663}" type="slidenum">
              <a:rPr lang="en-US" smtClean="0"/>
              <a:t>14</a:t>
            </a:fld>
            <a:endParaRPr lang="en-US"/>
          </a:p>
        </p:txBody>
      </p:sp>
      <p:sp>
        <p:nvSpPr>
          <p:cNvPr id="3" name="TextBox 2">
            <a:extLst>
              <a:ext uri="{FF2B5EF4-FFF2-40B4-BE49-F238E27FC236}">
                <a16:creationId xmlns:a16="http://schemas.microsoft.com/office/drawing/2014/main" id="{CC2C89C7-D5BE-4284-9CC4-F95FF89A81A8}"/>
              </a:ext>
            </a:extLst>
          </p:cNvPr>
          <p:cNvSpPr txBox="1"/>
          <p:nvPr/>
        </p:nvSpPr>
        <p:spPr>
          <a:xfrm>
            <a:off x="1585912" y="495300"/>
            <a:ext cx="10139361" cy="2585323"/>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HOW TO SIGN or UNSIGN A TIMESHEET</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800" dirty="0">
                <a:effectLst/>
                <a:latin typeface="Helvetica" panose="020B0604020202020204" pitchFamily="34" charset="0"/>
                <a:ea typeface="Times New Roman" panose="02020603050405020304" pitchFamily="18" charset="0"/>
              </a:rPr>
              <a:t>Sub employees (or their proxy) should sign the timecards before leaving work the last business day of each timesheet period.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To sign a timecard, click the </a:t>
            </a:r>
            <a:r>
              <a:rPr lang="en-US" sz="1800" b="1" dirty="0">
                <a:solidFill>
                  <a:srgbClr val="000000"/>
                </a:solidFill>
                <a:effectLst/>
                <a:latin typeface="Helvetica" panose="020B0604020202020204" pitchFamily="34" charset="0"/>
                <a:ea typeface="Times New Roman" panose="02020603050405020304" pitchFamily="18" charset="0"/>
              </a:rPr>
              <a:t>Sign</a:t>
            </a:r>
            <a:r>
              <a:rPr lang="en-US" sz="1800" dirty="0">
                <a:solidFill>
                  <a:srgbClr val="000000"/>
                </a:solidFill>
                <a:effectLst/>
                <a:latin typeface="Helvetica" panose="020B0604020202020204" pitchFamily="34" charset="0"/>
                <a:ea typeface="Times New Roman" panose="02020603050405020304" pitchFamily="18" charset="0"/>
              </a:rPr>
              <a:t> box located to the right middle of screen (see below in yellow).  This will open a Message indicating that by signing the timesheet you are certifying the information on the timesheet is correct.  Click OK.  You will notice your name will fill into the Signature box.</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B1BEC3BA-4548-48CC-90B0-116006CEE8F4}"/>
              </a:ext>
            </a:extLst>
          </p:cNvPr>
          <p:cNvPicPr>
            <a:picLocks noChangeAspect="1"/>
          </p:cNvPicPr>
          <p:nvPr/>
        </p:nvPicPr>
        <p:blipFill>
          <a:blip r:embed="rId2"/>
          <a:stretch>
            <a:fillRect/>
          </a:stretch>
        </p:blipFill>
        <p:spPr>
          <a:xfrm>
            <a:off x="335915" y="3197542"/>
            <a:ext cx="10809606" cy="3327718"/>
          </a:xfrm>
          <a:prstGeom prst="rect">
            <a:avLst/>
          </a:prstGeom>
          <a:ln>
            <a:solidFill>
              <a:srgbClr val="000000"/>
            </a:solidFill>
          </a:ln>
        </p:spPr>
      </p:pic>
    </p:spTree>
    <p:extLst>
      <p:ext uri="{BB962C8B-B14F-4D97-AF65-F5344CB8AC3E}">
        <p14:creationId xmlns:p14="http://schemas.microsoft.com/office/powerpoint/2010/main" val="316762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04B86E-69DB-474A-8A0C-77EF4FA0E82A}"/>
              </a:ext>
            </a:extLst>
          </p:cNvPr>
          <p:cNvSpPr>
            <a:spLocks noGrp="1"/>
          </p:cNvSpPr>
          <p:nvPr>
            <p:ph type="sldNum" sz="quarter" idx="12"/>
          </p:nvPr>
        </p:nvSpPr>
        <p:spPr/>
        <p:txBody>
          <a:bodyPr/>
          <a:lstStyle/>
          <a:p>
            <a:fld id="{E18F442E-ECD1-4777-A959-A40EB4225663}" type="slidenum">
              <a:rPr lang="en-US" smtClean="0"/>
              <a:t>15</a:t>
            </a:fld>
            <a:endParaRPr lang="en-US"/>
          </a:p>
        </p:txBody>
      </p:sp>
      <p:pic>
        <p:nvPicPr>
          <p:cNvPr id="4" name="Picture 3">
            <a:extLst>
              <a:ext uri="{FF2B5EF4-FFF2-40B4-BE49-F238E27FC236}">
                <a16:creationId xmlns:a16="http://schemas.microsoft.com/office/drawing/2014/main" id="{F96C1FC5-638B-45AF-AE4F-23C46DB510D0}"/>
              </a:ext>
            </a:extLst>
          </p:cNvPr>
          <p:cNvPicPr>
            <a:picLocks noChangeAspect="1"/>
          </p:cNvPicPr>
          <p:nvPr/>
        </p:nvPicPr>
        <p:blipFill>
          <a:blip r:embed="rId2"/>
          <a:stretch>
            <a:fillRect/>
          </a:stretch>
        </p:blipFill>
        <p:spPr>
          <a:xfrm>
            <a:off x="990600" y="1113691"/>
            <a:ext cx="9596120" cy="3824069"/>
          </a:xfrm>
          <a:prstGeom prst="rect">
            <a:avLst/>
          </a:prstGeom>
          <a:ln>
            <a:solidFill>
              <a:srgbClr val="000000"/>
            </a:solidFill>
          </a:ln>
        </p:spPr>
      </p:pic>
      <p:sp>
        <p:nvSpPr>
          <p:cNvPr id="5" name="TextBox 4">
            <a:extLst>
              <a:ext uri="{FF2B5EF4-FFF2-40B4-BE49-F238E27FC236}">
                <a16:creationId xmlns:a16="http://schemas.microsoft.com/office/drawing/2014/main" id="{6EA438D8-F8EE-41B6-8641-29D37982BD46}"/>
              </a:ext>
            </a:extLst>
          </p:cNvPr>
          <p:cNvSpPr txBox="1"/>
          <p:nvPr/>
        </p:nvSpPr>
        <p:spPr>
          <a:xfrm>
            <a:off x="1900238" y="467360"/>
            <a:ext cx="7943850" cy="646331"/>
          </a:xfrm>
          <a:prstGeom prst="rect">
            <a:avLst/>
          </a:prstGeom>
          <a:noFill/>
        </p:spPr>
        <p:txBody>
          <a:bodyPr wrap="square" rtlCol="0">
            <a:spAutoFit/>
          </a:bodyPr>
          <a:lstStyle/>
          <a:p>
            <a:r>
              <a:rPr lang="en-US" sz="1800" dirty="0">
                <a:effectLst/>
                <a:latin typeface="Helvetica" panose="020B0604020202020204" pitchFamily="34" charset="0"/>
                <a:ea typeface="Times New Roman" panose="02020603050405020304" pitchFamily="18" charset="0"/>
              </a:rPr>
              <a:t>You will also notice the Status in the upper right corner changes to Signed.</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200DEAC2-E43A-4125-BE1F-A8D75A049C93}"/>
              </a:ext>
            </a:extLst>
          </p:cNvPr>
          <p:cNvSpPr txBox="1"/>
          <p:nvPr/>
        </p:nvSpPr>
        <p:spPr>
          <a:xfrm>
            <a:off x="1900238" y="5100638"/>
            <a:ext cx="8508682" cy="1477328"/>
          </a:xfrm>
          <a:prstGeom prst="rect">
            <a:avLst/>
          </a:prstGeom>
          <a:noFill/>
        </p:spPr>
        <p:txBody>
          <a:bodyPr wrap="square" rtlCol="0">
            <a:spAutoFit/>
          </a:bodyPr>
          <a:lstStyle/>
          <a:p>
            <a:pPr marL="0" marR="0">
              <a:spcBef>
                <a:spcPts val="0"/>
              </a:spcBef>
              <a:spcAft>
                <a:spcPts val="0"/>
              </a:spcAft>
            </a:pPr>
            <a:r>
              <a:rPr lang="en-US" sz="1800" b="1" u="sng" dirty="0">
                <a:effectLst/>
                <a:latin typeface="Helvetica" panose="020B0604020202020204" pitchFamily="34" charset="0"/>
                <a:ea typeface="Times New Roman" panose="02020603050405020304" pitchFamily="18" charset="0"/>
              </a:rPr>
              <a:t>HOW TO UNSIGN A TIMESHEET</a:t>
            </a:r>
            <a:r>
              <a:rPr lang="en-US" sz="1800" b="1" dirty="0">
                <a:effectLst/>
                <a:latin typeface="Helvetica"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Helvetica" panose="020B0604020202020204" pitchFamily="34" charset="0"/>
                <a:ea typeface="Times New Roman" panose="02020603050405020304" pitchFamily="18" charset="0"/>
              </a:rPr>
              <a:t>If you sign a timesheet and then realize you need to make changes to it (and it is not in Processed status), just edit the timesheet and click the Save &amp; Continue button (that will automatically change the timesheet status back to Open).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53775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71C420-AF43-487D-8095-A3454317DEC3}"/>
              </a:ext>
            </a:extLst>
          </p:cNvPr>
          <p:cNvSpPr>
            <a:spLocks noGrp="1"/>
          </p:cNvSpPr>
          <p:nvPr>
            <p:ph type="sldNum" sz="quarter" idx="12"/>
          </p:nvPr>
        </p:nvSpPr>
        <p:spPr/>
        <p:txBody>
          <a:bodyPr/>
          <a:lstStyle/>
          <a:p>
            <a:fld id="{E18F442E-ECD1-4777-A959-A40EB4225663}" type="slidenum">
              <a:rPr lang="en-US" smtClean="0"/>
              <a:t>16</a:t>
            </a:fld>
            <a:endParaRPr lang="en-US"/>
          </a:p>
        </p:txBody>
      </p:sp>
      <p:sp>
        <p:nvSpPr>
          <p:cNvPr id="3" name="TextBox 2">
            <a:extLst>
              <a:ext uri="{FF2B5EF4-FFF2-40B4-BE49-F238E27FC236}">
                <a16:creationId xmlns:a16="http://schemas.microsoft.com/office/drawing/2014/main" id="{E6585DDE-3641-4B81-8F6B-CAF6412856A0}"/>
              </a:ext>
            </a:extLst>
          </p:cNvPr>
          <p:cNvSpPr txBox="1"/>
          <p:nvPr/>
        </p:nvSpPr>
        <p:spPr>
          <a:xfrm>
            <a:off x="1533842" y="244637"/>
            <a:ext cx="11623040" cy="2308324"/>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CREATING AND EDITING FAVORITES</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800" b="1" u="sng" dirty="0">
                <a:solidFill>
                  <a:srgbClr val="000000"/>
                </a:solidFill>
                <a:effectLst/>
                <a:latin typeface="Helvetica" panose="020B0604020202020204" pitchFamily="34" charset="0"/>
                <a:ea typeface="Times New Roman" panose="02020603050405020304" pitchFamily="18" charset="0"/>
              </a:rPr>
              <a:t>To add to Favorites:</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Add the allocation to your timesheet.</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Click the box to the left of that line (you will see a that line outlined in blue).</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Click </a:t>
            </a:r>
            <a:r>
              <a:rPr lang="en-US" sz="1800" b="1" dirty="0">
                <a:solidFill>
                  <a:srgbClr val="000000"/>
                </a:solidFill>
                <a:effectLst/>
                <a:latin typeface="Helvetica" panose="020B0604020202020204" pitchFamily="34" charset="0"/>
                <a:ea typeface="Times New Roman" panose="02020603050405020304" pitchFamily="18" charset="0"/>
              </a:rPr>
              <a:t>Add Line to Favorites</a:t>
            </a:r>
            <a:r>
              <a:rPr lang="en-US" sz="1800" dirty="0">
                <a:solidFill>
                  <a:srgbClr val="000000"/>
                </a:solidFill>
                <a:effectLst/>
                <a:latin typeface="Helvetica" panose="020B0604020202020204" pitchFamily="34" charset="0"/>
                <a:ea typeface="Times New Roman" panose="02020603050405020304" pitchFamily="18" charset="0"/>
              </a:rPr>
              <a:t> at the bottom right of the screen.</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5122" name="Picture 1">
            <a:extLst>
              <a:ext uri="{FF2B5EF4-FFF2-40B4-BE49-F238E27FC236}">
                <a16:creationId xmlns:a16="http://schemas.microsoft.com/office/drawing/2014/main" id="{F5C8E2C6-32A6-41F6-A6C9-6FF5EF8E4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 y="2552961"/>
            <a:ext cx="10723245" cy="380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39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990152-6419-48DE-B7B7-9C1CE27B68B2}"/>
              </a:ext>
            </a:extLst>
          </p:cNvPr>
          <p:cNvSpPr>
            <a:spLocks noGrp="1"/>
          </p:cNvSpPr>
          <p:nvPr>
            <p:ph type="sldNum" sz="quarter" idx="12"/>
          </p:nvPr>
        </p:nvSpPr>
        <p:spPr/>
        <p:txBody>
          <a:bodyPr/>
          <a:lstStyle/>
          <a:p>
            <a:fld id="{E18F442E-ECD1-4777-A959-A40EB4225663}" type="slidenum">
              <a:rPr lang="en-US" smtClean="0"/>
              <a:t>17</a:t>
            </a:fld>
            <a:endParaRPr lang="en-US"/>
          </a:p>
        </p:txBody>
      </p:sp>
      <p:sp>
        <p:nvSpPr>
          <p:cNvPr id="3" name="Rectangle 2">
            <a:extLst>
              <a:ext uri="{FF2B5EF4-FFF2-40B4-BE49-F238E27FC236}">
                <a16:creationId xmlns:a16="http://schemas.microsoft.com/office/drawing/2014/main" id="{EC64C690-42E5-4644-9A37-4B446712AA7B}"/>
              </a:ext>
            </a:extLst>
          </p:cNvPr>
          <p:cNvSpPr>
            <a:spLocks noChangeArrowheads="1"/>
          </p:cNvSpPr>
          <p:nvPr/>
        </p:nvSpPr>
        <p:spPr bwMode="auto">
          <a:xfrm>
            <a:off x="1530668" y="39985"/>
            <a:ext cx="103917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sng"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sng"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To view your favorites: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Click on the </a:t>
            </a:r>
            <a:r>
              <a:rPr kumimoji="0" lang="en-US" altLang="en-US" b="1" i="0" u="none" strike="noStrike" cap="none" normalizeH="0" baseline="0" dirty="0">
                <a:ln>
                  <a:noFill/>
                </a:ln>
                <a:solidFill>
                  <a:srgbClr val="C00000"/>
                </a:solidFill>
                <a:effectLst/>
                <a:latin typeface="Helvetica" panose="020B0604020202020204" pitchFamily="34" charset="0"/>
                <a:ea typeface="Times New Roman" panose="02020603050405020304" pitchFamily="18" charset="0"/>
                <a:cs typeface="Helvetica" panose="020B0604020202020204" pitchFamily="34" charset="0"/>
              </a:rPr>
              <a:t>Charge Favorites </a:t>
            </a:r>
            <a:r>
              <a:rPr kumimoji="0" lang="en-US" altLang="en-US"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on right of screen.</a:t>
            </a:r>
            <a:endParaRPr kumimoji="0" lang="en-US" altLang="en-US"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p:txBody>
      </p:sp>
      <p:pic>
        <p:nvPicPr>
          <p:cNvPr id="6145" name="Picture 1">
            <a:extLst>
              <a:ext uri="{FF2B5EF4-FFF2-40B4-BE49-F238E27FC236}">
                <a16:creationId xmlns:a16="http://schemas.microsoft.com/office/drawing/2014/main" id="{E0CD8BA8-3D8D-4389-86C7-A4C43DD6D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98" y="1139818"/>
            <a:ext cx="10267952" cy="216303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6147" name="Picture 1">
            <a:extLst>
              <a:ext uri="{FF2B5EF4-FFF2-40B4-BE49-F238E27FC236}">
                <a16:creationId xmlns:a16="http://schemas.microsoft.com/office/drawing/2014/main" id="{9F536A1D-78A6-43FD-8A0C-D1CC9717B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7" y="4407915"/>
            <a:ext cx="10267951" cy="19484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5D9726-BADA-4FF7-8056-412B7A016502}"/>
              </a:ext>
            </a:extLst>
          </p:cNvPr>
          <p:cNvSpPr txBox="1"/>
          <p:nvPr/>
        </p:nvSpPr>
        <p:spPr>
          <a:xfrm>
            <a:off x="1235072" y="2508726"/>
            <a:ext cx="10267951" cy="1774422"/>
          </a:xfrm>
          <a:prstGeom prst="rect">
            <a:avLst/>
          </a:prstGeom>
          <a:noFill/>
        </p:spPr>
        <p:txBody>
          <a:bodyPr wrap="square" rtlCol="0">
            <a:spAutoFit/>
          </a:bodyPr>
          <a:lstStyle/>
          <a:p>
            <a:endParaRPr kumimoji="0" lang="en-US" altLang="en-US"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US" altLang="en-US" dirty="0">
              <a:solidFill>
                <a:srgbClr val="000000"/>
              </a:solidFill>
              <a:latin typeface="Helvetica" panose="020B0604020202020204" pitchFamily="34" charset="0"/>
              <a:ea typeface="Times New Roman" panose="02020603050405020304" pitchFamily="18" charset="0"/>
              <a:cs typeface="Helvetica" panose="020B0604020202020204" pitchFamily="34" charset="0"/>
            </a:endParaRPr>
          </a:p>
          <a:p>
            <a:endParaRPr kumimoji="0" lang="en-US" altLang="en-US"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endParaRPr>
          </a:p>
          <a:p>
            <a:endParaRPr kumimoji="0" lang="en-US" altLang="en-US"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endParaRPr>
          </a:p>
          <a:p>
            <a:pPr marL="285750" indent="-285750">
              <a:buFont typeface="Arial" panose="020B0604020202020204" pitchFamily="34" charset="0"/>
              <a:buChar char="•"/>
            </a:pPr>
            <a:r>
              <a:rPr kumimoji="0" lang="en-US" altLang="en-US"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A new </a:t>
            </a:r>
            <a:r>
              <a:rPr kumimoji="0" lang="en-US" altLang="en-US" b="1" i="0" u="none" strike="noStrike" cap="none" normalizeH="0" baseline="0" dirty="0">
                <a:ln>
                  <a:noFill/>
                </a:ln>
                <a:solidFill>
                  <a:srgbClr val="C00000"/>
                </a:solidFill>
                <a:effectLst/>
                <a:latin typeface="Helvetica" panose="020B0604020202020204" pitchFamily="34" charset="0"/>
                <a:ea typeface="Times New Roman" panose="02020603050405020304" pitchFamily="18" charset="0"/>
                <a:cs typeface="Helvetica" panose="020B0604020202020204" pitchFamily="34" charset="0"/>
              </a:rPr>
              <a:t>Charge Favorites </a:t>
            </a:r>
            <a:r>
              <a:rPr kumimoji="0" lang="en-US" altLang="en-US"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screen will open showing all the favorite allocations you have saved.</a:t>
            </a:r>
            <a:endParaRPr kumimoji="0" lang="en-US" altLang="en-US"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endParaRPr lang="en-US" dirty="0"/>
          </a:p>
        </p:txBody>
      </p:sp>
    </p:spTree>
    <p:extLst>
      <p:ext uri="{BB962C8B-B14F-4D97-AF65-F5344CB8AC3E}">
        <p14:creationId xmlns:p14="http://schemas.microsoft.com/office/powerpoint/2010/main" val="43502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1744A-0C99-4D2D-912F-53A271FFA5E6}"/>
              </a:ext>
            </a:extLst>
          </p:cNvPr>
          <p:cNvSpPr>
            <a:spLocks noGrp="1"/>
          </p:cNvSpPr>
          <p:nvPr>
            <p:ph type="sldNum" sz="quarter" idx="12"/>
          </p:nvPr>
        </p:nvSpPr>
        <p:spPr/>
        <p:txBody>
          <a:bodyPr/>
          <a:lstStyle/>
          <a:p>
            <a:fld id="{E18F442E-ECD1-4777-A959-A40EB4225663}" type="slidenum">
              <a:rPr lang="en-US" smtClean="0"/>
              <a:t>18</a:t>
            </a:fld>
            <a:endParaRPr lang="en-US"/>
          </a:p>
        </p:txBody>
      </p:sp>
      <p:sp>
        <p:nvSpPr>
          <p:cNvPr id="5" name="TextBox 4">
            <a:extLst>
              <a:ext uri="{FF2B5EF4-FFF2-40B4-BE49-F238E27FC236}">
                <a16:creationId xmlns:a16="http://schemas.microsoft.com/office/drawing/2014/main" id="{9DC9BCB3-FC74-4E8E-9217-82A959D9B0B2}"/>
              </a:ext>
            </a:extLst>
          </p:cNvPr>
          <p:cNvSpPr txBox="1"/>
          <p:nvPr/>
        </p:nvSpPr>
        <p:spPr>
          <a:xfrm>
            <a:off x="1566862" y="333375"/>
            <a:ext cx="11182350" cy="4247317"/>
          </a:xfrm>
          <a:prstGeom prst="rect">
            <a:avLst/>
          </a:prstGeom>
          <a:noFill/>
        </p:spPr>
        <p:txBody>
          <a:bodyPr wrap="square" rtlCol="0">
            <a:spAutoFit/>
          </a:bodyPr>
          <a:lstStyle/>
          <a:p>
            <a:pPr marL="0" marR="0">
              <a:spcBef>
                <a:spcPts val="0"/>
              </a:spcBef>
              <a:spcAft>
                <a:spcPts val="0"/>
              </a:spcAft>
            </a:pPr>
            <a:r>
              <a:rPr lang="en-US" sz="1800" b="1" u="sng" dirty="0">
                <a:solidFill>
                  <a:srgbClr val="000000"/>
                </a:solidFill>
                <a:effectLst/>
                <a:latin typeface="Helvetica" panose="020B0604020202020204" pitchFamily="34" charset="0"/>
                <a:ea typeface="Times New Roman" panose="02020603050405020304" pitchFamily="18" charset="0"/>
              </a:rPr>
              <a:t>To have favorites auto load into </a:t>
            </a:r>
            <a:r>
              <a:rPr lang="en-US" sz="1800" b="1" i="1" u="sng" dirty="0">
                <a:solidFill>
                  <a:srgbClr val="FF0000"/>
                </a:solidFill>
                <a:effectLst/>
                <a:latin typeface="Helvetica" panose="020B0604020202020204" pitchFamily="34" charset="0"/>
                <a:ea typeface="Times New Roman" panose="02020603050405020304" pitchFamily="18" charset="0"/>
              </a:rPr>
              <a:t>future</a:t>
            </a:r>
            <a:r>
              <a:rPr lang="en-US" sz="1800" b="1" u="sng" dirty="0">
                <a:solidFill>
                  <a:srgbClr val="000000"/>
                </a:solidFill>
                <a:effectLst/>
                <a:latin typeface="Helvetica" panose="020B0604020202020204" pitchFamily="34" charset="0"/>
                <a:ea typeface="Times New Roman" panose="02020603050405020304" pitchFamily="18" charset="0"/>
              </a:rPr>
              <a:t> new timesheets you create:</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Check the box in the Load column for the line(s) you want to auto load.</a:t>
            </a: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Click Close at the bottom of th</a:t>
            </a:r>
            <a:r>
              <a:rPr lang="en-US" dirty="0">
                <a:solidFill>
                  <a:srgbClr val="000000"/>
                </a:solidFill>
                <a:latin typeface="Helvetica" panose="020B0604020202020204" pitchFamily="34" charset="0"/>
                <a:ea typeface="Times New Roman" panose="02020603050405020304" pitchFamily="18" charset="0"/>
              </a:rPr>
              <a:t>e screen.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b="1" u="sng" dirty="0">
              <a:solidFill>
                <a:srgbClr val="000000"/>
              </a:solidFill>
              <a:effectLst/>
              <a:latin typeface="Helvetica" panose="020B0604020202020204" pitchFamily="34" charset="0"/>
              <a:ea typeface="Times New Roman" panose="02020603050405020304" pitchFamily="18" charset="0"/>
            </a:endParaRPr>
          </a:p>
          <a:p>
            <a:pPr marL="0" marR="0">
              <a:spcBef>
                <a:spcPts val="0"/>
              </a:spcBef>
              <a:spcAft>
                <a:spcPts val="0"/>
              </a:spcAft>
            </a:pPr>
            <a:endParaRPr lang="en-US" b="1" u="sng" dirty="0">
              <a:solidFill>
                <a:srgbClr val="000000"/>
              </a:solidFill>
              <a:latin typeface="Helvetica" panose="020B0604020202020204" pitchFamily="34" charset="0"/>
              <a:ea typeface="Times New Roman" panose="02020603050405020304" pitchFamily="18" charset="0"/>
            </a:endParaRPr>
          </a:p>
          <a:p>
            <a:pPr marL="0" marR="0">
              <a:spcBef>
                <a:spcPts val="0"/>
              </a:spcBef>
              <a:spcAft>
                <a:spcPts val="0"/>
              </a:spcAft>
            </a:pPr>
            <a:endParaRPr lang="en-US" sz="1800" b="1" u="sng" dirty="0">
              <a:solidFill>
                <a:srgbClr val="000000"/>
              </a:solidFill>
              <a:effectLst/>
              <a:latin typeface="Helvetica" panose="020B0604020202020204" pitchFamily="34" charset="0"/>
              <a:ea typeface="Times New Roman" panose="02020603050405020304" pitchFamily="18" charset="0"/>
            </a:endParaRPr>
          </a:p>
          <a:p>
            <a:pPr marL="0" marR="0">
              <a:spcBef>
                <a:spcPts val="0"/>
              </a:spcBef>
              <a:spcAft>
                <a:spcPts val="0"/>
              </a:spcAft>
            </a:pPr>
            <a:endParaRPr lang="en-US" b="1" u="sng" dirty="0">
              <a:solidFill>
                <a:srgbClr val="000000"/>
              </a:solidFill>
              <a:latin typeface="Helvetica" panose="020B0604020202020204" pitchFamily="34" charset="0"/>
              <a:ea typeface="Times New Roman" panose="02020603050405020304" pitchFamily="18" charset="0"/>
            </a:endParaRPr>
          </a:p>
          <a:p>
            <a:pPr marL="0" marR="0">
              <a:spcBef>
                <a:spcPts val="0"/>
              </a:spcBef>
              <a:spcAft>
                <a:spcPts val="0"/>
              </a:spcAft>
            </a:pPr>
            <a:endParaRPr lang="en-US" sz="1800" b="1" u="sng" dirty="0">
              <a:solidFill>
                <a:srgbClr val="000000"/>
              </a:solidFill>
              <a:effectLst/>
              <a:latin typeface="Helvetica" panose="020B0604020202020204" pitchFamily="34" charset="0"/>
              <a:ea typeface="Times New Roman" panose="02020603050405020304" pitchFamily="18" charset="0"/>
            </a:endParaRPr>
          </a:p>
          <a:p>
            <a:pPr marL="0" marR="0">
              <a:spcBef>
                <a:spcPts val="0"/>
              </a:spcBef>
              <a:spcAft>
                <a:spcPts val="0"/>
              </a:spcAft>
            </a:pPr>
            <a:endParaRPr lang="en-US" sz="1800" b="1" u="sng" dirty="0">
              <a:solidFill>
                <a:srgbClr val="000000"/>
              </a:solidFill>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sz="1800" b="1" u="sng" dirty="0">
                <a:solidFill>
                  <a:srgbClr val="000000"/>
                </a:solidFill>
                <a:effectLst/>
                <a:latin typeface="Helvetica" panose="020B0604020202020204" pitchFamily="34" charset="0"/>
                <a:ea typeface="Times New Roman" panose="02020603050405020304" pitchFamily="18" charset="0"/>
              </a:rPr>
              <a:t>To delete favorites:</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Click on the </a:t>
            </a:r>
            <a:r>
              <a:rPr lang="en-US" sz="1800" dirty="0">
                <a:solidFill>
                  <a:srgbClr val="C00000"/>
                </a:solidFill>
                <a:effectLst/>
                <a:latin typeface="Helvetica" panose="020B0604020202020204" pitchFamily="34" charset="0"/>
                <a:ea typeface="Times New Roman" panose="02020603050405020304" pitchFamily="18" charset="0"/>
              </a:rPr>
              <a:t>Charge Favorites </a:t>
            </a:r>
            <a:r>
              <a:rPr lang="en-US" sz="1800" dirty="0">
                <a:solidFill>
                  <a:srgbClr val="000000"/>
                </a:solidFill>
                <a:effectLst/>
                <a:latin typeface="Helvetica" panose="020B0604020202020204" pitchFamily="34" charset="0"/>
                <a:ea typeface="Times New Roman" panose="02020603050405020304" pitchFamily="18" charset="0"/>
              </a:rPr>
              <a:t>on right of screen.</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A new </a:t>
            </a:r>
            <a:r>
              <a:rPr lang="en-US" sz="1800" dirty="0">
                <a:solidFill>
                  <a:srgbClr val="C00000"/>
                </a:solidFill>
                <a:effectLst/>
                <a:latin typeface="Helvetica" panose="020B0604020202020204" pitchFamily="34" charset="0"/>
                <a:ea typeface="Times New Roman" panose="02020603050405020304" pitchFamily="18" charset="0"/>
              </a:rPr>
              <a:t>Charge Favorites </a:t>
            </a:r>
            <a:r>
              <a:rPr lang="en-US" sz="1800" dirty="0">
                <a:solidFill>
                  <a:srgbClr val="000000"/>
                </a:solidFill>
                <a:effectLst/>
                <a:latin typeface="Helvetica" panose="020B0604020202020204" pitchFamily="34" charset="0"/>
                <a:ea typeface="Times New Roman" panose="02020603050405020304" pitchFamily="18" charset="0"/>
              </a:rPr>
              <a:t>screen will open and show all the allocations you have added.</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Click the box to the left of the line you want to delete from favorites.</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Click the Delete button on the right of screen.</a:t>
            </a:r>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Click the Save &amp; Continue button in upper left of screen.</a:t>
            </a:r>
            <a:endParaRPr lang="en-US" dirty="0"/>
          </a:p>
        </p:txBody>
      </p:sp>
      <p:pic>
        <p:nvPicPr>
          <p:cNvPr id="6" name="Picture 1">
            <a:extLst>
              <a:ext uri="{FF2B5EF4-FFF2-40B4-BE49-F238E27FC236}">
                <a16:creationId xmlns:a16="http://schemas.microsoft.com/office/drawing/2014/main" id="{3CA73CA9-A874-4C97-848D-A4D1E826A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55" y="1375028"/>
            <a:ext cx="10553065" cy="12462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0" name="Picture 1">
            <a:extLst>
              <a:ext uri="{FF2B5EF4-FFF2-40B4-BE49-F238E27FC236}">
                <a16:creationId xmlns:a16="http://schemas.microsoft.com/office/drawing/2014/main" id="{47F49B88-C55E-4DDB-A841-B0FC24B5C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4969055"/>
            <a:ext cx="10471785" cy="1702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17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A46095-4084-4561-B524-42B11CC4C261}"/>
              </a:ext>
            </a:extLst>
          </p:cNvPr>
          <p:cNvSpPr>
            <a:spLocks noGrp="1"/>
          </p:cNvSpPr>
          <p:nvPr>
            <p:ph type="sldNum" sz="quarter" idx="12"/>
          </p:nvPr>
        </p:nvSpPr>
        <p:spPr/>
        <p:txBody>
          <a:bodyPr/>
          <a:lstStyle/>
          <a:p>
            <a:fld id="{E18F442E-ECD1-4777-A959-A40EB4225663}" type="slidenum">
              <a:rPr lang="en-US" smtClean="0"/>
              <a:t>19</a:t>
            </a:fld>
            <a:endParaRPr lang="en-US"/>
          </a:p>
        </p:txBody>
      </p:sp>
      <p:sp>
        <p:nvSpPr>
          <p:cNvPr id="3" name="TextBox 2">
            <a:extLst>
              <a:ext uri="{FF2B5EF4-FFF2-40B4-BE49-F238E27FC236}">
                <a16:creationId xmlns:a16="http://schemas.microsoft.com/office/drawing/2014/main" id="{1AF283C3-704E-4C83-B38B-CDA3A769036E}"/>
              </a:ext>
            </a:extLst>
          </p:cNvPr>
          <p:cNvSpPr txBox="1"/>
          <p:nvPr/>
        </p:nvSpPr>
        <p:spPr>
          <a:xfrm>
            <a:off x="1609408" y="258763"/>
            <a:ext cx="9779951" cy="2660857"/>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REVISING A TIMESHEET</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600" b="1" dirty="0">
                <a:solidFill>
                  <a:srgbClr val="80008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600" dirty="0">
                <a:latin typeface="Arial" panose="020B0604020202020204" pitchFamily="34" charset="0"/>
                <a:cs typeface="Arial" panose="020B0604020202020204" pitchFamily="34" charset="0"/>
              </a:rPr>
              <a:t>Use Search instructions (slide 5) to see all timesheets that have been created.</a:t>
            </a:r>
          </a:p>
          <a:p>
            <a:pPr marL="0" marR="0">
              <a:spcBef>
                <a:spcPts val="0"/>
              </a:spcBef>
              <a:spcAft>
                <a:spcPts val="0"/>
              </a:spcAft>
            </a:pPr>
            <a:r>
              <a:rPr lang="en-US" sz="1600" b="1" dirty="0">
                <a:solidFill>
                  <a:srgbClr val="80008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nSpc>
                <a:spcPct val="107000"/>
              </a:lnSpc>
              <a:spcBef>
                <a:spcPts val="0"/>
              </a:spcBef>
              <a:spcAft>
                <a:spcPts val="8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From the list of timesheets, double click the box to the left of the one you want to edit (that will open the timesheet in the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form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format with a header section and timesheet lines section).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b="1" dirty="0">
              <a:solidFill>
                <a:srgbClr val="FF0000"/>
              </a:solidFill>
              <a:latin typeface="Helv"/>
            </a:endParaRPr>
          </a:p>
          <a:p>
            <a:endParaRPr lang="en-US" b="1" dirty="0">
              <a:solidFill>
                <a:srgbClr val="FF0000"/>
              </a:solidFill>
              <a:latin typeface="Helv"/>
            </a:endParaRPr>
          </a:p>
          <a:p>
            <a:endParaRPr lang="en-US" dirty="0"/>
          </a:p>
        </p:txBody>
      </p:sp>
      <p:pic>
        <p:nvPicPr>
          <p:cNvPr id="6" name="Picture 5">
            <a:extLst>
              <a:ext uri="{FF2B5EF4-FFF2-40B4-BE49-F238E27FC236}">
                <a16:creationId xmlns:a16="http://schemas.microsoft.com/office/drawing/2014/main" id="{F34B1212-2CD8-4D14-AE1A-C66861F7D13A}"/>
              </a:ext>
            </a:extLst>
          </p:cNvPr>
          <p:cNvPicPr>
            <a:picLocks noChangeAspect="1"/>
          </p:cNvPicPr>
          <p:nvPr/>
        </p:nvPicPr>
        <p:blipFill>
          <a:blip r:embed="rId2"/>
          <a:stretch>
            <a:fillRect/>
          </a:stretch>
        </p:blipFill>
        <p:spPr>
          <a:xfrm>
            <a:off x="898960" y="2298103"/>
            <a:ext cx="10328479" cy="1243034"/>
          </a:xfrm>
          <a:prstGeom prst="rect">
            <a:avLst/>
          </a:prstGeom>
          <a:ln>
            <a:solidFill>
              <a:schemeClr val="accent1"/>
            </a:solidFill>
          </a:ln>
        </p:spPr>
      </p:pic>
      <p:sp>
        <p:nvSpPr>
          <p:cNvPr id="7" name="Arrow: Right 6">
            <a:extLst>
              <a:ext uri="{FF2B5EF4-FFF2-40B4-BE49-F238E27FC236}">
                <a16:creationId xmlns:a16="http://schemas.microsoft.com/office/drawing/2014/main" id="{900FB2CB-27E9-4C4E-A177-CE975A14CA92}"/>
              </a:ext>
            </a:extLst>
          </p:cNvPr>
          <p:cNvSpPr/>
          <p:nvPr/>
        </p:nvSpPr>
        <p:spPr>
          <a:xfrm>
            <a:off x="251474" y="2696100"/>
            <a:ext cx="551167" cy="447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a:extLst>
              <a:ext uri="{FF2B5EF4-FFF2-40B4-BE49-F238E27FC236}">
                <a16:creationId xmlns:a16="http://schemas.microsoft.com/office/drawing/2014/main" id="{B86CE558-F206-44F8-B6F1-08518E08B337}"/>
              </a:ext>
            </a:extLst>
          </p:cNvPr>
          <p:cNvPicPr>
            <a:picLocks noChangeAspect="1"/>
          </p:cNvPicPr>
          <p:nvPr/>
        </p:nvPicPr>
        <p:blipFill>
          <a:blip r:embed="rId3"/>
          <a:stretch>
            <a:fillRect/>
          </a:stretch>
        </p:blipFill>
        <p:spPr>
          <a:xfrm>
            <a:off x="2647950" y="3718058"/>
            <a:ext cx="6629400" cy="2993176"/>
          </a:xfrm>
          <a:prstGeom prst="rect">
            <a:avLst/>
          </a:prstGeom>
        </p:spPr>
      </p:pic>
      <p:sp>
        <p:nvSpPr>
          <p:cNvPr id="10" name="TextBox 9">
            <a:extLst>
              <a:ext uri="{FF2B5EF4-FFF2-40B4-BE49-F238E27FC236}">
                <a16:creationId xmlns:a16="http://schemas.microsoft.com/office/drawing/2014/main" id="{5DC7B25D-E85C-425F-857D-A0FBD5C4C480}"/>
              </a:ext>
            </a:extLst>
          </p:cNvPr>
          <p:cNvSpPr txBox="1"/>
          <p:nvPr/>
        </p:nvSpPr>
        <p:spPr>
          <a:xfrm>
            <a:off x="1181100" y="1951905"/>
            <a:ext cx="1390650" cy="338554"/>
          </a:xfrm>
          <a:prstGeom prst="rect">
            <a:avLst/>
          </a:prstGeom>
          <a:noFill/>
        </p:spPr>
        <p:txBody>
          <a:bodyPr wrap="square" rtlCol="0">
            <a:spAutoFit/>
          </a:bodyPr>
          <a:lstStyle/>
          <a:p>
            <a:r>
              <a:rPr lang="en-US" sz="1600" b="1" dirty="0">
                <a:solidFill>
                  <a:srgbClr val="00B050"/>
                </a:solidFill>
              </a:rPr>
              <a:t>TABLE VIEW:</a:t>
            </a:r>
          </a:p>
        </p:txBody>
      </p:sp>
      <p:sp>
        <p:nvSpPr>
          <p:cNvPr id="11" name="TextBox 10">
            <a:extLst>
              <a:ext uri="{FF2B5EF4-FFF2-40B4-BE49-F238E27FC236}">
                <a16:creationId xmlns:a16="http://schemas.microsoft.com/office/drawing/2014/main" id="{16ADB692-ECD1-4A59-B6C6-0793FA72028B}"/>
              </a:ext>
            </a:extLst>
          </p:cNvPr>
          <p:cNvSpPr txBox="1"/>
          <p:nvPr/>
        </p:nvSpPr>
        <p:spPr>
          <a:xfrm>
            <a:off x="1057275" y="4789683"/>
            <a:ext cx="1390650" cy="338554"/>
          </a:xfrm>
          <a:prstGeom prst="rect">
            <a:avLst/>
          </a:prstGeom>
          <a:noFill/>
        </p:spPr>
        <p:txBody>
          <a:bodyPr wrap="square" rtlCol="0">
            <a:spAutoFit/>
          </a:bodyPr>
          <a:lstStyle/>
          <a:p>
            <a:r>
              <a:rPr lang="en-US" sz="1600" b="1" dirty="0">
                <a:solidFill>
                  <a:srgbClr val="00B050"/>
                </a:solidFill>
              </a:rPr>
              <a:t>FORM VIEW:</a:t>
            </a:r>
          </a:p>
        </p:txBody>
      </p:sp>
    </p:spTree>
    <p:extLst>
      <p:ext uri="{BB962C8B-B14F-4D97-AF65-F5344CB8AC3E}">
        <p14:creationId xmlns:p14="http://schemas.microsoft.com/office/powerpoint/2010/main" val="356807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597ACA-B6B0-4E0F-8447-D70FC6010F18}"/>
              </a:ext>
            </a:extLst>
          </p:cNvPr>
          <p:cNvSpPr txBox="1"/>
          <p:nvPr/>
        </p:nvSpPr>
        <p:spPr>
          <a:xfrm>
            <a:off x="919480" y="1598"/>
            <a:ext cx="7858760" cy="1292662"/>
          </a:xfrm>
          <a:prstGeom prst="rect">
            <a:avLst/>
          </a:prstGeom>
          <a:noFill/>
        </p:spPr>
        <p:txBody>
          <a:bodyPr wrap="square" rtlCol="0">
            <a:spAutoFit/>
          </a:bodyPr>
          <a:lstStyle/>
          <a:p>
            <a:pPr marL="0" marR="0">
              <a:spcBef>
                <a:spcPts val="0"/>
              </a:spcBef>
              <a:spcAft>
                <a:spcPts val="0"/>
              </a:spcAft>
            </a:pPr>
            <a:r>
              <a:rPr lang="en-US" sz="1800" dirty="0">
                <a:effectLst/>
                <a:latin typeface="Arial Rounded MT Bold" panose="020F0704030504030204" pitchFamily="34" charset="0"/>
                <a:ea typeface="Times New Roman" panose="02020603050405020304" pitchFamily="18" charset="0"/>
              </a:rPr>
              <a:t>           </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TABLE OF CONTENTS</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		</a:t>
            </a:r>
          </a:p>
          <a:p>
            <a:endParaRPr lang="en-US" dirty="0"/>
          </a:p>
        </p:txBody>
      </p:sp>
      <p:sp>
        <p:nvSpPr>
          <p:cNvPr id="3" name="Slide Number Placeholder 2">
            <a:extLst>
              <a:ext uri="{FF2B5EF4-FFF2-40B4-BE49-F238E27FC236}">
                <a16:creationId xmlns:a16="http://schemas.microsoft.com/office/drawing/2014/main" id="{17B73C9E-87DA-4CAF-AF76-396BC063B1B2}"/>
              </a:ext>
            </a:extLst>
          </p:cNvPr>
          <p:cNvSpPr>
            <a:spLocks noGrp="1"/>
          </p:cNvSpPr>
          <p:nvPr>
            <p:ph type="sldNum" sz="quarter" idx="12"/>
          </p:nvPr>
        </p:nvSpPr>
        <p:spPr/>
        <p:txBody>
          <a:bodyPr/>
          <a:lstStyle/>
          <a:p>
            <a:fld id="{E18F442E-ECD1-4777-A959-A40EB4225663}" type="slidenum">
              <a:rPr lang="en-US" smtClean="0"/>
              <a:t>2</a:t>
            </a:fld>
            <a:endParaRPr lang="en-US"/>
          </a:p>
        </p:txBody>
      </p:sp>
      <p:graphicFrame>
        <p:nvGraphicFramePr>
          <p:cNvPr id="5" name="Table 5">
            <a:extLst>
              <a:ext uri="{FF2B5EF4-FFF2-40B4-BE49-F238E27FC236}">
                <a16:creationId xmlns:a16="http://schemas.microsoft.com/office/drawing/2014/main" id="{BF8CA1C1-B2CE-4F1B-8783-99719870672F}"/>
              </a:ext>
            </a:extLst>
          </p:cNvPr>
          <p:cNvGraphicFramePr>
            <a:graphicFrameLocks noGrp="1"/>
          </p:cNvGraphicFramePr>
          <p:nvPr>
            <p:extLst>
              <p:ext uri="{D42A27DB-BD31-4B8C-83A1-F6EECF244321}">
                <p14:modId xmlns:p14="http://schemas.microsoft.com/office/powerpoint/2010/main" val="1291611979"/>
              </p:ext>
            </p:extLst>
          </p:nvPr>
        </p:nvGraphicFramePr>
        <p:xfrm>
          <a:off x="1204599" y="381981"/>
          <a:ext cx="10022840" cy="6352316"/>
        </p:xfrm>
        <a:graphic>
          <a:graphicData uri="http://schemas.openxmlformats.org/drawingml/2006/table">
            <a:tbl>
              <a:tblPr firstRow="1" bandRow="1">
                <a:tableStyleId>{5C22544A-7EE6-4342-B048-85BDC9FD1C3A}</a:tableStyleId>
              </a:tblPr>
              <a:tblGrid>
                <a:gridCol w="5576017">
                  <a:extLst>
                    <a:ext uri="{9D8B030D-6E8A-4147-A177-3AD203B41FA5}">
                      <a16:colId xmlns:a16="http://schemas.microsoft.com/office/drawing/2014/main" val="2508447197"/>
                    </a:ext>
                  </a:extLst>
                </a:gridCol>
                <a:gridCol w="4446823">
                  <a:extLst>
                    <a:ext uri="{9D8B030D-6E8A-4147-A177-3AD203B41FA5}">
                      <a16:colId xmlns:a16="http://schemas.microsoft.com/office/drawing/2014/main" val="3241509234"/>
                    </a:ext>
                  </a:extLst>
                </a:gridCol>
              </a:tblGrid>
              <a:tr h="367475">
                <a:tc>
                  <a:txBody>
                    <a:bodyPr/>
                    <a:lstStyle/>
                    <a:p>
                      <a:pPr>
                        <a:lnSpc>
                          <a:spcPct val="100000"/>
                        </a:lnSpc>
                      </a:pPr>
                      <a:r>
                        <a:rPr lang="en-US" sz="1800" u="none" dirty="0">
                          <a:effectLst/>
                          <a:latin typeface="Arial" panose="020B0604020202020204" pitchFamily="34" charset="0"/>
                          <a:ea typeface="Times New Roman" panose="02020603050405020304" pitchFamily="18" charset="0"/>
                          <a:cs typeface="Arial" panose="020B0604020202020204" pitchFamily="34" charset="0"/>
                        </a:rPr>
                        <a:t>SUBJECT</a:t>
                      </a:r>
                      <a:endParaRPr lang="en-US" u="none" dirty="0"/>
                    </a:p>
                  </a:txBody>
                  <a:tcPr/>
                </a:tc>
                <a:tc>
                  <a:txBody>
                    <a:bodyPr/>
                    <a:lstStyle/>
                    <a:p>
                      <a:pPr>
                        <a:lnSpc>
                          <a:spcPct val="100000"/>
                        </a:lnSpc>
                      </a:pPr>
                      <a:r>
                        <a:rPr lang="en-US" sz="1800" u="none" dirty="0">
                          <a:effectLst/>
                          <a:latin typeface="Arial" panose="020B0604020202020204" pitchFamily="34" charset="0"/>
                          <a:ea typeface="Times New Roman" panose="02020603050405020304" pitchFamily="18" charset="0"/>
                          <a:cs typeface="Arial" panose="020B0604020202020204" pitchFamily="34" charset="0"/>
                        </a:rPr>
                        <a:t>SLIDE</a:t>
                      </a:r>
                      <a:endParaRPr lang="en-US" u="none" dirty="0"/>
                    </a:p>
                  </a:txBody>
                  <a:tcPr/>
                </a:tc>
                <a:extLst>
                  <a:ext uri="{0D108BD9-81ED-4DB2-BD59-A6C34878D82A}">
                    <a16:rowId xmlns:a16="http://schemas.microsoft.com/office/drawing/2014/main" val="206373382"/>
                  </a:ext>
                </a:extLst>
              </a:tr>
              <a:tr h="372578">
                <a:tc>
                  <a:txBody>
                    <a:bodyPr/>
                    <a:lstStyle/>
                    <a:p>
                      <a:pPr>
                        <a:lnSpc>
                          <a:spcPct val="100000"/>
                        </a:lnSpc>
                      </a:pPr>
                      <a:r>
                        <a:rPr lang="en-US" sz="1800" dirty="0">
                          <a:effectLst/>
                          <a:latin typeface="Arial" panose="020B0604020202020204" pitchFamily="34" charset="0"/>
                          <a:ea typeface="Times New Roman" panose="02020603050405020304" pitchFamily="18" charset="0"/>
                          <a:cs typeface="Arial" panose="020B0604020202020204" pitchFamily="34" charset="0"/>
                        </a:rPr>
                        <a:t>Log into the System </a:t>
                      </a:r>
                      <a:endParaRPr lang="en-US" dirty="0">
                        <a:latin typeface="Arial" panose="020B0604020202020204" pitchFamily="34" charset="0"/>
                        <a:cs typeface="Arial" panose="020B0604020202020204" pitchFamily="34" charset="0"/>
                      </a:endParaRPr>
                    </a:p>
                  </a:txBody>
                  <a:tcPr/>
                </a:tc>
                <a:tc>
                  <a:txBody>
                    <a:bodyPr/>
                    <a:lstStyle/>
                    <a:p>
                      <a:pPr>
                        <a:lnSpc>
                          <a:spcPct val="100000"/>
                        </a:lnSpc>
                      </a:pPr>
                      <a:r>
                        <a:rPr lang="en-US"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2334931659"/>
                  </a:ext>
                </a:extLst>
              </a:tr>
              <a:tr h="372578">
                <a:tc>
                  <a:txBody>
                    <a:bodyPr/>
                    <a:lstStyle/>
                    <a:p>
                      <a:pPr>
                        <a:lnSpc>
                          <a:spcPct val="100000"/>
                        </a:lnSpc>
                      </a:pPr>
                      <a:r>
                        <a:rPr lang="en-US" sz="1800" kern="1200" dirty="0">
                          <a:solidFill>
                            <a:schemeClr val="dk1"/>
                          </a:solidFill>
                          <a:effectLst/>
                          <a:latin typeface="Arial" panose="020B0604020202020204" pitchFamily="34" charset="0"/>
                          <a:ea typeface="+mn-ea"/>
                          <a:cs typeface="Arial" panose="020B0604020202020204" pitchFamily="34" charset="0"/>
                        </a:rPr>
                        <a:t>How to view your Sub emp timesheets </a:t>
                      </a:r>
                      <a:endParaRPr lang="en-US" dirty="0">
                        <a:latin typeface="Arial" panose="020B0604020202020204" pitchFamily="34" charset="0"/>
                        <a:cs typeface="Arial" panose="020B0604020202020204" pitchFamily="34" charset="0"/>
                      </a:endParaRPr>
                    </a:p>
                  </a:txBody>
                  <a:tcPr/>
                </a:tc>
                <a:tc>
                  <a:txBody>
                    <a:bodyPr/>
                    <a:lstStyle/>
                    <a:p>
                      <a:pPr>
                        <a:lnSpc>
                          <a:spcPct val="100000"/>
                        </a:lnSpc>
                      </a:pP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4014881505"/>
                  </a:ext>
                </a:extLst>
              </a:tr>
              <a:tr h="372578">
                <a:tc>
                  <a:txBody>
                    <a:bodyPr/>
                    <a:lstStyle/>
                    <a:p>
                      <a:pPr>
                        <a:lnSpc>
                          <a:spcPct val="100000"/>
                        </a:lnSpc>
                      </a:pPr>
                      <a:r>
                        <a:rPr lang="en-US" sz="1800" kern="1200" dirty="0">
                          <a:solidFill>
                            <a:schemeClr val="dk1"/>
                          </a:solidFill>
                          <a:effectLst/>
                          <a:latin typeface="Arial" panose="020B0604020202020204" pitchFamily="34" charset="0"/>
                          <a:ea typeface="+mn-ea"/>
                          <a:cs typeface="Arial" panose="020B0604020202020204" pitchFamily="34" charset="0"/>
                        </a:rPr>
                        <a:t>Create a timesheet for your employee</a:t>
                      </a:r>
                      <a:endParaRPr lang="en-US" dirty="0">
                        <a:latin typeface="Arial" panose="020B0604020202020204" pitchFamily="34" charset="0"/>
                        <a:cs typeface="Arial" panose="020B0604020202020204" pitchFamily="34" charset="0"/>
                      </a:endParaRPr>
                    </a:p>
                  </a:txBody>
                  <a:tcPr/>
                </a:tc>
                <a:tc>
                  <a:txBody>
                    <a:bodyPr/>
                    <a:lstStyle/>
                    <a:p>
                      <a:pPr>
                        <a:lnSpc>
                          <a:spcPct val="100000"/>
                        </a:lnSpc>
                      </a:pPr>
                      <a:r>
                        <a:rPr lang="en-US" dirty="0">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val="1873586291"/>
                  </a:ext>
                </a:extLst>
              </a:tr>
              <a:tr h="372578">
                <a:tc>
                  <a:txBody>
                    <a:bodyPr/>
                    <a:lstStyle/>
                    <a:p>
                      <a:pPr>
                        <a:lnSpc>
                          <a:spcPct val="100000"/>
                        </a:lnSpc>
                      </a:pPr>
                      <a:r>
                        <a:rPr lang="en-US" sz="1800" dirty="0">
                          <a:effectLst/>
                          <a:latin typeface="Arial" panose="020B0604020202020204" pitchFamily="34" charset="0"/>
                          <a:ea typeface="Times New Roman" panose="02020603050405020304" pitchFamily="18" charset="0"/>
                          <a:cs typeface="Arial" panose="020B0604020202020204" pitchFamily="34" charset="0"/>
                        </a:rPr>
                        <a:t>Add lines to a timesheet </a:t>
                      </a:r>
                      <a:endParaRPr lang="en-US" dirty="0">
                        <a:latin typeface="Arial" panose="020B0604020202020204" pitchFamily="34" charset="0"/>
                        <a:cs typeface="Arial" panose="020B0604020202020204" pitchFamily="34" charset="0"/>
                      </a:endParaRPr>
                    </a:p>
                  </a:txBody>
                  <a:tcPr/>
                </a:tc>
                <a:tc>
                  <a:txBody>
                    <a:bodyPr/>
                    <a:lstStyle/>
                    <a:p>
                      <a:pPr>
                        <a:lnSpc>
                          <a:spcPct val="100000"/>
                        </a:lnSpc>
                      </a:pPr>
                      <a:r>
                        <a:rPr lang="en-US" dirty="0">
                          <a:latin typeface="Arial" panose="020B0604020202020204" pitchFamily="34" charset="0"/>
                          <a:cs typeface="Arial" panose="020B0604020202020204" pitchFamily="34" charset="0"/>
                        </a:rPr>
                        <a:t>9</a:t>
                      </a:r>
                    </a:p>
                  </a:txBody>
                  <a:tcPr/>
                </a:tc>
                <a:extLst>
                  <a:ext uri="{0D108BD9-81ED-4DB2-BD59-A6C34878D82A}">
                    <a16:rowId xmlns:a16="http://schemas.microsoft.com/office/drawing/2014/main" val="4097013738"/>
                  </a:ext>
                </a:extLst>
              </a:tr>
              <a:tr h="372578">
                <a:tc>
                  <a:txBody>
                    <a:bodyPr/>
                    <a:lstStyle/>
                    <a:p>
                      <a:pPr>
                        <a:lnSpc>
                          <a:spcPct val="100000"/>
                        </a:lnSpc>
                      </a:pPr>
                      <a:r>
                        <a:rPr lang="en-US" dirty="0">
                          <a:latin typeface="Arial" panose="020B0604020202020204" pitchFamily="34" charset="0"/>
                          <a:cs typeface="Arial" panose="020B0604020202020204" pitchFamily="34" charset="0"/>
                        </a:rPr>
                        <a:t>Error and Warning Messages</a:t>
                      </a:r>
                    </a:p>
                  </a:txBody>
                  <a:tcPr/>
                </a:tc>
                <a:tc>
                  <a:txBody>
                    <a:bodyPr/>
                    <a:lstStyle/>
                    <a:p>
                      <a:pPr>
                        <a:lnSpc>
                          <a:spcPct val="100000"/>
                        </a:lnSpc>
                      </a:pPr>
                      <a:r>
                        <a:rPr lang="en-US"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27024228"/>
                  </a:ext>
                </a:extLst>
              </a:tr>
              <a:tr h="3725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Guidance for Location (Loc code) </a:t>
                      </a:r>
                      <a:endParaRPr lang="en-US" dirty="0">
                        <a:latin typeface="Arial" panose="020B0604020202020204" pitchFamily="34" charset="0"/>
                        <a:cs typeface="Arial" panose="020B0604020202020204" pitchFamily="34" charset="0"/>
                      </a:endParaRPr>
                    </a:p>
                  </a:txBody>
                  <a:tcPr/>
                </a:tc>
                <a:tc>
                  <a:txBody>
                    <a:bodyPr/>
                    <a:lstStyle/>
                    <a:p>
                      <a:pPr>
                        <a:lnSpc>
                          <a:spcPct val="100000"/>
                        </a:lnSpc>
                      </a:pPr>
                      <a:r>
                        <a:rPr lang="en-US"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424675927"/>
                  </a:ext>
                </a:extLst>
              </a:tr>
              <a:tr h="372578">
                <a:tc>
                  <a:txBody>
                    <a:bodyPr/>
                    <a:lstStyle/>
                    <a:p>
                      <a:pPr>
                        <a:lnSpc>
                          <a:spcPct val="100000"/>
                        </a:lnSpc>
                      </a:pPr>
                      <a:r>
                        <a:rPr lang="en-US" sz="1800" dirty="0">
                          <a:effectLst/>
                          <a:latin typeface="Arial" panose="020B0604020202020204" pitchFamily="34" charset="0"/>
                          <a:ea typeface="Times New Roman" panose="02020603050405020304" pitchFamily="18" charset="0"/>
                          <a:cs typeface="Arial" panose="020B0604020202020204" pitchFamily="34" charset="0"/>
                        </a:rPr>
                        <a:t>Add comments or narratives </a:t>
                      </a:r>
                      <a:endParaRPr lang="en-US" dirty="0">
                        <a:latin typeface="Arial" panose="020B0604020202020204" pitchFamily="34" charset="0"/>
                        <a:cs typeface="Arial" panose="020B0604020202020204" pitchFamily="34" charset="0"/>
                      </a:endParaRPr>
                    </a:p>
                  </a:txBody>
                  <a:tcPr/>
                </a:tc>
                <a:tc>
                  <a:txBody>
                    <a:bodyPr/>
                    <a:lstStyle/>
                    <a:p>
                      <a:pPr>
                        <a:lnSpc>
                          <a:spcPct val="100000"/>
                        </a:lnSpc>
                      </a:pPr>
                      <a:r>
                        <a:rPr lang="en-US" dirty="0">
                          <a:latin typeface="Arial" panose="020B0604020202020204" pitchFamily="34" charset="0"/>
                          <a:cs typeface="Arial" panose="020B0604020202020204" pitchFamily="34" charset="0"/>
                        </a:rPr>
                        <a:t>12</a:t>
                      </a:r>
                    </a:p>
                  </a:txBody>
                  <a:tcPr/>
                </a:tc>
                <a:extLst>
                  <a:ext uri="{0D108BD9-81ED-4DB2-BD59-A6C34878D82A}">
                    <a16:rowId xmlns:a16="http://schemas.microsoft.com/office/drawing/2014/main" val="3842029996"/>
                  </a:ext>
                </a:extLst>
              </a:tr>
              <a:tr h="396171">
                <a:tc>
                  <a:txBody>
                    <a:bodyPr/>
                    <a:lstStyle/>
                    <a:p>
                      <a:pPr>
                        <a:lnSpc>
                          <a:spcPct val="100000"/>
                        </a:lnSpc>
                      </a:pPr>
                      <a:r>
                        <a:rPr lang="en-US" sz="1800" spc="0" baseline="0" dirty="0">
                          <a:effectLst/>
                          <a:latin typeface="Arial" panose="020B0604020202020204" pitchFamily="34" charset="0"/>
                          <a:ea typeface="Times New Roman" panose="02020603050405020304" pitchFamily="18" charset="0"/>
                          <a:cs typeface="Arial" panose="020B0604020202020204" pitchFamily="34" charset="0"/>
                        </a:rPr>
                        <a:t>Sign or Un-sign a timesheet</a:t>
                      </a:r>
                      <a:endParaRPr lang="en-US" spc="0" baseline="0" dirty="0">
                        <a:latin typeface="Arial" panose="020B0604020202020204" pitchFamily="34" charset="0"/>
                        <a:cs typeface="Arial" panose="020B0604020202020204" pitchFamily="34" charset="0"/>
                      </a:endParaRPr>
                    </a:p>
                  </a:txBody>
                  <a:tcPr/>
                </a:tc>
                <a:tc>
                  <a:txBody>
                    <a:bodyPr/>
                    <a:lstStyle/>
                    <a:p>
                      <a:pPr>
                        <a:lnSpc>
                          <a:spcPct val="100000"/>
                        </a:lnSpc>
                      </a:pPr>
                      <a:r>
                        <a:rPr lang="en-US" spc="0" baseline="0" dirty="0">
                          <a:latin typeface="Arial" panose="020B0604020202020204" pitchFamily="34" charset="0"/>
                          <a:cs typeface="Arial" panose="020B0604020202020204" pitchFamily="34" charset="0"/>
                        </a:rPr>
                        <a:t>14</a:t>
                      </a:r>
                    </a:p>
                  </a:txBody>
                  <a:tcPr/>
                </a:tc>
                <a:extLst>
                  <a:ext uri="{0D108BD9-81ED-4DB2-BD59-A6C34878D82A}">
                    <a16:rowId xmlns:a16="http://schemas.microsoft.com/office/drawing/2014/main" val="3836735813"/>
                  </a:ext>
                </a:extLst>
              </a:tr>
              <a:tr h="372578">
                <a:tc>
                  <a:txBody>
                    <a:bodyPr/>
                    <a:lstStyle/>
                    <a:p>
                      <a:pPr>
                        <a:lnSpc>
                          <a:spcPct val="100000"/>
                        </a:lnSpc>
                      </a:pPr>
                      <a:r>
                        <a:rPr lang="en-US" sz="1800" dirty="0">
                          <a:effectLst/>
                          <a:latin typeface="Arial" panose="020B0604020202020204" pitchFamily="34" charset="0"/>
                          <a:ea typeface="Times New Roman" panose="02020603050405020304" pitchFamily="18" charset="0"/>
                          <a:cs typeface="Arial" panose="020B0604020202020204" pitchFamily="34" charset="0"/>
                        </a:rPr>
                        <a:t>Creating &amp; editing favorites</a:t>
                      </a:r>
                      <a:endParaRPr lang="en-US" dirty="0">
                        <a:latin typeface="Arial" panose="020B0604020202020204" pitchFamily="34" charset="0"/>
                        <a:cs typeface="Arial" panose="020B0604020202020204" pitchFamily="34" charset="0"/>
                      </a:endParaRPr>
                    </a:p>
                  </a:txBody>
                  <a:tcPr/>
                </a:tc>
                <a:tc>
                  <a:txBody>
                    <a:bodyPr/>
                    <a:lstStyle/>
                    <a:p>
                      <a:pPr>
                        <a:lnSpc>
                          <a:spcPct val="100000"/>
                        </a:lnSpc>
                      </a:pPr>
                      <a:r>
                        <a:rPr lang="en-US" dirty="0">
                          <a:latin typeface="Arial" panose="020B0604020202020204" pitchFamily="34" charset="0"/>
                          <a:cs typeface="Arial" panose="020B0604020202020204" pitchFamily="34" charset="0"/>
                        </a:rPr>
                        <a:t>16</a:t>
                      </a:r>
                    </a:p>
                  </a:txBody>
                  <a:tcPr/>
                </a:tc>
                <a:extLst>
                  <a:ext uri="{0D108BD9-81ED-4DB2-BD59-A6C34878D82A}">
                    <a16:rowId xmlns:a16="http://schemas.microsoft.com/office/drawing/2014/main" val="823734769"/>
                  </a:ext>
                </a:extLst>
              </a:tr>
              <a:tr h="372578">
                <a:tc>
                  <a:txBody>
                    <a:bodyPr/>
                    <a:lstStyle/>
                    <a:p>
                      <a:pPr>
                        <a:lnSpc>
                          <a:spcPct val="100000"/>
                        </a:lnSpc>
                      </a:pPr>
                      <a:r>
                        <a:rPr lang="en-US" sz="1800" dirty="0">
                          <a:effectLst/>
                          <a:latin typeface="Arial" panose="020B0604020202020204" pitchFamily="34" charset="0"/>
                          <a:ea typeface="Times New Roman" panose="02020603050405020304" pitchFamily="18" charset="0"/>
                          <a:cs typeface="Arial" panose="020B0604020202020204" pitchFamily="34" charset="0"/>
                        </a:rPr>
                        <a:t>Revising a timesheet </a:t>
                      </a:r>
                      <a:endParaRPr lang="en-US" dirty="0">
                        <a:latin typeface="Arial" panose="020B0604020202020204" pitchFamily="34" charset="0"/>
                        <a:cs typeface="Arial" panose="020B0604020202020204" pitchFamily="34" charset="0"/>
                      </a:endParaRPr>
                    </a:p>
                  </a:txBody>
                  <a:tcPr/>
                </a:tc>
                <a:tc>
                  <a:txBody>
                    <a:bodyPr/>
                    <a:lstStyle/>
                    <a:p>
                      <a:pPr>
                        <a:lnSpc>
                          <a:spcPct val="100000"/>
                        </a:lnSpc>
                      </a:pPr>
                      <a:r>
                        <a:rPr lang="en-US" dirty="0">
                          <a:latin typeface="Arial" panose="020B0604020202020204" pitchFamily="34" charset="0"/>
                          <a:cs typeface="Arial" panose="020B0604020202020204" pitchFamily="34" charset="0"/>
                        </a:rPr>
                        <a:t>19</a:t>
                      </a:r>
                    </a:p>
                  </a:txBody>
                  <a:tcPr/>
                </a:tc>
                <a:extLst>
                  <a:ext uri="{0D108BD9-81ED-4DB2-BD59-A6C34878D82A}">
                    <a16:rowId xmlns:a16="http://schemas.microsoft.com/office/drawing/2014/main" val="2452640002"/>
                  </a:ext>
                </a:extLst>
              </a:tr>
              <a:tr h="372578">
                <a:tc>
                  <a:txBody>
                    <a:bodyPr/>
                    <a:lstStyle/>
                    <a:p>
                      <a:pPr>
                        <a:lnSpc>
                          <a:spcPct val="100000"/>
                        </a:lnSpc>
                      </a:pPr>
                      <a:r>
                        <a:rPr lang="en-US" sz="1800" dirty="0">
                          <a:effectLst/>
                          <a:latin typeface="Arial" panose="020B0604020202020204" pitchFamily="34" charset="0"/>
                          <a:ea typeface="Times New Roman" panose="02020603050405020304" pitchFamily="18" charset="0"/>
                          <a:cs typeface="Arial" panose="020B0604020202020204" pitchFamily="34" charset="0"/>
                        </a:rPr>
                        <a:t>Request to re-open a TS period </a:t>
                      </a:r>
                      <a:endParaRPr lang="en-US" dirty="0">
                        <a:latin typeface="Arial" panose="020B0604020202020204" pitchFamily="34" charset="0"/>
                        <a:cs typeface="Arial" panose="020B0604020202020204" pitchFamily="34" charset="0"/>
                      </a:endParaRPr>
                    </a:p>
                  </a:txBody>
                  <a:tcPr/>
                </a:tc>
                <a:tc>
                  <a:txBody>
                    <a:bodyPr/>
                    <a:lstStyle/>
                    <a:p>
                      <a:pPr>
                        <a:lnSpc>
                          <a:spcPct val="100000"/>
                        </a:lnSpc>
                      </a:pPr>
                      <a:r>
                        <a:rPr lang="en-US" dirty="0">
                          <a:latin typeface="Arial" panose="020B0604020202020204" pitchFamily="34" charset="0"/>
                          <a:cs typeface="Arial" panose="020B0604020202020204" pitchFamily="34" charset="0"/>
                        </a:rPr>
                        <a:t>22</a:t>
                      </a:r>
                    </a:p>
                  </a:txBody>
                  <a:tcPr/>
                </a:tc>
                <a:extLst>
                  <a:ext uri="{0D108BD9-81ED-4DB2-BD59-A6C34878D82A}">
                    <a16:rowId xmlns:a16="http://schemas.microsoft.com/office/drawing/2014/main" val="4118217217"/>
                  </a:ext>
                </a:extLst>
              </a:tr>
              <a:tr h="372578">
                <a:tc>
                  <a:txBody>
                    <a:bodyPr/>
                    <a:lstStyle/>
                    <a:p>
                      <a:pPr>
                        <a:lnSpc>
                          <a:spcPct val="100000"/>
                        </a:lnSpc>
                      </a:pPr>
                      <a:r>
                        <a:rPr lang="en-US" sz="1800" dirty="0">
                          <a:effectLst/>
                          <a:latin typeface="Arial" panose="020B0604020202020204" pitchFamily="34" charset="0"/>
                          <a:ea typeface="Times New Roman" panose="02020603050405020304" pitchFamily="18" charset="0"/>
                          <a:cs typeface="Arial" panose="020B0604020202020204" pitchFamily="34" charset="0"/>
                        </a:rPr>
                        <a:t>View Audit of Timesheet edits</a:t>
                      </a:r>
                      <a:endParaRPr lang="en-US" dirty="0">
                        <a:latin typeface="Arial" panose="020B0604020202020204" pitchFamily="34" charset="0"/>
                        <a:cs typeface="Arial" panose="020B0604020202020204" pitchFamily="34" charset="0"/>
                      </a:endParaRPr>
                    </a:p>
                  </a:txBody>
                  <a:tcPr/>
                </a:tc>
                <a:tc>
                  <a:txBody>
                    <a:bodyPr/>
                    <a:lstStyle/>
                    <a:p>
                      <a:pPr>
                        <a:lnSpc>
                          <a:spcPct val="100000"/>
                        </a:lnSpc>
                      </a:pPr>
                      <a:r>
                        <a:rPr lang="en-US" dirty="0">
                          <a:latin typeface="Arial" panose="020B0604020202020204" pitchFamily="34" charset="0"/>
                          <a:cs typeface="Arial" panose="020B0604020202020204" pitchFamily="34" charset="0"/>
                        </a:rPr>
                        <a:t>24</a:t>
                      </a:r>
                    </a:p>
                  </a:txBody>
                  <a:tcPr/>
                </a:tc>
                <a:extLst>
                  <a:ext uri="{0D108BD9-81ED-4DB2-BD59-A6C34878D82A}">
                    <a16:rowId xmlns:a16="http://schemas.microsoft.com/office/drawing/2014/main" val="3854886710"/>
                  </a:ext>
                </a:extLst>
              </a:tr>
              <a:tr h="372578">
                <a:tc>
                  <a:txBody>
                    <a:bodyPr/>
                    <a:lstStyle/>
                    <a:p>
                      <a:pPr>
                        <a:lnSpc>
                          <a:spcPct val="100000"/>
                        </a:lnSpc>
                      </a:pPr>
                      <a:r>
                        <a:rPr lang="en-US" sz="1800" dirty="0">
                          <a:effectLst/>
                          <a:latin typeface="Arial" panose="020B0604020202020204" pitchFamily="34" charset="0"/>
                          <a:ea typeface="Times New Roman" panose="02020603050405020304" pitchFamily="18" charset="0"/>
                          <a:cs typeface="Arial" panose="020B0604020202020204" pitchFamily="34" charset="0"/>
                        </a:rPr>
                        <a:t>Print a timesheet to PDF file </a:t>
                      </a:r>
                      <a:endParaRPr lang="en-US" dirty="0">
                        <a:latin typeface="Arial" panose="020B0604020202020204" pitchFamily="34" charset="0"/>
                        <a:cs typeface="Arial" panose="020B0604020202020204" pitchFamily="34" charset="0"/>
                      </a:endParaRPr>
                    </a:p>
                  </a:txBody>
                  <a:tcPr/>
                </a:tc>
                <a:tc>
                  <a:txBody>
                    <a:bodyPr/>
                    <a:lstStyle/>
                    <a:p>
                      <a:pPr>
                        <a:lnSpc>
                          <a:spcPct val="100000"/>
                        </a:lnSpc>
                      </a:pPr>
                      <a:r>
                        <a:rPr lang="en-US" dirty="0">
                          <a:latin typeface="Arial" panose="020B0604020202020204" pitchFamily="34" charset="0"/>
                          <a:cs typeface="Arial" panose="020B0604020202020204" pitchFamily="34" charset="0"/>
                        </a:rPr>
                        <a:t>26</a:t>
                      </a:r>
                    </a:p>
                  </a:txBody>
                  <a:tcPr/>
                </a:tc>
                <a:extLst>
                  <a:ext uri="{0D108BD9-81ED-4DB2-BD59-A6C34878D82A}">
                    <a16:rowId xmlns:a16="http://schemas.microsoft.com/office/drawing/2014/main" val="1449439776"/>
                  </a:ext>
                </a:extLst>
              </a:tr>
              <a:tr h="372578">
                <a:tc>
                  <a:txBody>
                    <a:bodyPr/>
                    <a:lstStyle/>
                    <a:p>
                      <a:pPr>
                        <a:lnSpc>
                          <a:spcPct val="100000"/>
                        </a:lnSpc>
                      </a:pPr>
                      <a:r>
                        <a:rPr lang="en-US" sz="1800" dirty="0">
                          <a:effectLst/>
                          <a:latin typeface="Arial" panose="020B0604020202020204" pitchFamily="34" charset="0"/>
                          <a:ea typeface="Times New Roman" panose="02020603050405020304" pitchFamily="18" charset="0"/>
                          <a:cs typeface="Arial" panose="020B0604020202020204" pitchFamily="34" charset="0"/>
                        </a:rPr>
                        <a:t>Change your password </a:t>
                      </a:r>
                      <a:endParaRPr lang="en-US" dirty="0">
                        <a:latin typeface="Arial" panose="020B0604020202020204" pitchFamily="34" charset="0"/>
                        <a:cs typeface="Arial" panose="020B0604020202020204" pitchFamily="34" charset="0"/>
                      </a:endParaRPr>
                    </a:p>
                  </a:txBody>
                  <a:tcPr/>
                </a:tc>
                <a:tc>
                  <a:txBody>
                    <a:bodyPr/>
                    <a:lstStyle/>
                    <a:p>
                      <a:pPr>
                        <a:lnSpc>
                          <a:spcPct val="100000"/>
                        </a:lnSpc>
                      </a:pPr>
                      <a:r>
                        <a:rPr lang="en-US" dirty="0">
                          <a:latin typeface="Arial" panose="020B0604020202020204" pitchFamily="34" charset="0"/>
                          <a:cs typeface="Arial" panose="020B0604020202020204" pitchFamily="34" charset="0"/>
                        </a:rPr>
                        <a:t>30</a:t>
                      </a:r>
                    </a:p>
                  </a:txBody>
                  <a:tcPr/>
                </a:tc>
                <a:extLst>
                  <a:ext uri="{0D108BD9-81ED-4DB2-BD59-A6C34878D82A}">
                    <a16:rowId xmlns:a16="http://schemas.microsoft.com/office/drawing/2014/main" val="3331207832"/>
                  </a:ext>
                </a:extLst>
              </a:tr>
              <a:tr h="372578">
                <a:tc>
                  <a:txBody>
                    <a:bodyPr/>
                    <a:lstStyle/>
                    <a:p>
                      <a:pPr>
                        <a:lnSpc>
                          <a:spcPct val="100000"/>
                        </a:lnSpc>
                      </a:pPr>
                      <a:r>
                        <a:rPr lang="en-US" sz="1800" dirty="0">
                          <a:effectLst/>
                          <a:latin typeface="Arial" panose="020B0604020202020204" pitchFamily="34" charset="0"/>
                          <a:ea typeface="Times New Roman" panose="02020603050405020304" pitchFamily="18" charset="0"/>
                          <a:cs typeface="Arial" panose="020B0604020202020204" pitchFamily="34" charset="0"/>
                        </a:rPr>
                        <a:t>System Downtimes </a:t>
                      </a:r>
                      <a:endParaRPr lang="en-US" dirty="0">
                        <a:latin typeface="Arial" panose="020B0604020202020204" pitchFamily="34" charset="0"/>
                        <a:cs typeface="Arial" panose="020B0604020202020204" pitchFamily="34" charset="0"/>
                      </a:endParaRPr>
                    </a:p>
                  </a:txBody>
                  <a:tcPr/>
                </a:tc>
                <a:tc>
                  <a:txBody>
                    <a:bodyPr/>
                    <a:lstStyle/>
                    <a:p>
                      <a:pPr>
                        <a:lnSpc>
                          <a:spcPct val="100000"/>
                        </a:lnSpc>
                      </a:pPr>
                      <a:r>
                        <a:rPr lang="en-US" dirty="0">
                          <a:latin typeface="Arial" panose="020B0604020202020204" pitchFamily="34" charset="0"/>
                          <a:cs typeface="Arial" panose="020B0604020202020204" pitchFamily="34" charset="0"/>
                        </a:rPr>
                        <a:t>31</a:t>
                      </a:r>
                    </a:p>
                  </a:txBody>
                  <a:tcPr/>
                </a:tc>
                <a:extLst>
                  <a:ext uri="{0D108BD9-81ED-4DB2-BD59-A6C34878D82A}">
                    <a16:rowId xmlns:a16="http://schemas.microsoft.com/office/drawing/2014/main" val="3552414748"/>
                  </a:ext>
                </a:extLst>
              </a:tr>
              <a:tr h="372578">
                <a:tc>
                  <a:txBody>
                    <a:bodyPr/>
                    <a:lstStyle/>
                    <a:p>
                      <a:pPr>
                        <a:lnSpc>
                          <a:spcPct val="100000"/>
                        </a:lnSpc>
                      </a:pPr>
                      <a:r>
                        <a:rPr lang="en-US" dirty="0">
                          <a:latin typeface="Arial" panose="020B0604020202020204" pitchFamily="34" charset="0"/>
                          <a:cs typeface="Arial" panose="020B0604020202020204" pitchFamily="34" charset="0"/>
                        </a:rPr>
                        <a:t>Print Resource Activity Report</a:t>
                      </a:r>
                    </a:p>
                  </a:txBody>
                  <a:tcPr/>
                </a:tc>
                <a:tc>
                  <a:txBody>
                    <a:bodyPr/>
                    <a:lstStyle/>
                    <a:p>
                      <a:pPr>
                        <a:lnSpc>
                          <a:spcPct val="100000"/>
                        </a:lnSpc>
                      </a:pPr>
                      <a:r>
                        <a:rPr lang="en-US" dirty="0">
                          <a:latin typeface="Arial" panose="020B0604020202020204" pitchFamily="34" charset="0"/>
                          <a:cs typeface="Arial" panose="020B0604020202020204" pitchFamily="34" charset="0"/>
                        </a:rPr>
                        <a:t>34</a:t>
                      </a:r>
                    </a:p>
                  </a:txBody>
                  <a:tcPr/>
                </a:tc>
                <a:extLst>
                  <a:ext uri="{0D108BD9-81ED-4DB2-BD59-A6C34878D82A}">
                    <a16:rowId xmlns:a16="http://schemas.microsoft.com/office/drawing/2014/main" val="1499176098"/>
                  </a:ext>
                </a:extLst>
              </a:tr>
            </a:tbl>
          </a:graphicData>
        </a:graphic>
      </p:graphicFrame>
    </p:spTree>
    <p:extLst>
      <p:ext uri="{BB962C8B-B14F-4D97-AF65-F5344CB8AC3E}">
        <p14:creationId xmlns:p14="http://schemas.microsoft.com/office/powerpoint/2010/main" val="3818713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07BD21-8EEF-4087-B23E-DEB94E2D8F4F}"/>
              </a:ext>
            </a:extLst>
          </p:cNvPr>
          <p:cNvSpPr>
            <a:spLocks noGrp="1"/>
          </p:cNvSpPr>
          <p:nvPr>
            <p:ph type="sldNum" sz="quarter" idx="12"/>
          </p:nvPr>
        </p:nvSpPr>
        <p:spPr/>
        <p:txBody>
          <a:bodyPr/>
          <a:lstStyle/>
          <a:p>
            <a:fld id="{E18F442E-ECD1-4777-A959-A40EB4225663}" type="slidenum">
              <a:rPr lang="en-US" smtClean="0"/>
              <a:t>20</a:t>
            </a:fld>
            <a:endParaRPr lang="en-US"/>
          </a:p>
        </p:txBody>
      </p:sp>
      <p:sp>
        <p:nvSpPr>
          <p:cNvPr id="3" name="TextBox 2">
            <a:extLst>
              <a:ext uri="{FF2B5EF4-FFF2-40B4-BE49-F238E27FC236}">
                <a16:creationId xmlns:a16="http://schemas.microsoft.com/office/drawing/2014/main" id="{99D1960A-79B1-4ADA-9B0F-C3563ACF2B79}"/>
              </a:ext>
            </a:extLst>
          </p:cNvPr>
          <p:cNvSpPr txBox="1"/>
          <p:nvPr/>
        </p:nvSpPr>
        <p:spPr>
          <a:xfrm>
            <a:off x="340063" y="3994537"/>
            <a:ext cx="16150164" cy="1200329"/>
          </a:xfrm>
          <a:prstGeom prst="rect">
            <a:avLst/>
          </a:prstGeom>
          <a:noFill/>
        </p:spPr>
        <p:txBody>
          <a:bodyPr wrap="square" rtlCol="0">
            <a:spAutoFit/>
          </a:bodyPr>
          <a:lstStyle/>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60A3F11E-E590-4ED8-923B-B0C15D1847B9}"/>
              </a:ext>
            </a:extLst>
          </p:cNvPr>
          <p:cNvSpPr txBox="1"/>
          <p:nvPr/>
        </p:nvSpPr>
        <p:spPr>
          <a:xfrm>
            <a:off x="1530032" y="364292"/>
            <a:ext cx="10714889" cy="2862322"/>
          </a:xfrm>
          <a:prstGeom prst="rect">
            <a:avLst/>
          </a:prstGeom>
          <a:noFill/>
        </p:spPr>
        <p:txBody>
          <a:bodyPr wrap="square" rtlCol="0">
            <a:spAutoFit/>
          </a:bodyPr>
          <a:lstStyle/>
          <a:p>
            <a:pPr marL="0" marR="0">
              <a:spcBef>
                <a:spcPts val="0"/>
              </a:spcBef>
              <a:spcAft>
                <a:spcPts val="0"/>
              </a:spcAft>
            </a:pPr>
            <a:r>
              <a:rPr lang="en-US" b="1" u="sng" dirty="0">
                <a:solidFill>
                  <a:srgbClr val="000000"/>
                </a:solidFill>
                <a:latin typeface="Helvetica" panose="020B0604020202020204" pitchFamily="34" charset="0"/>
                <a:ea typeface="Times New Roman" panose="02020603050405020304" pitchFamily="18" charset="0"/>
              </a:rPr>
              <a:t>If the timesheet has </a:t>
            </a:r>
            <a:r>
              <a:rPr lang="en-US" sz="1800" b="1" u="sng" dirty="0">
                <a:solidFill>
                  <a:srgbClr val="000000"/>
                </a:solidFill>
                <a:effectLst/>
                <a:latin typeface="Helvetica" panose="020B0604020202020204" pitchFamily="34" charset="0"/>
                <a:ea typeface="Times New Roman" panose="02020603050405020304" pitchFamily="18" charset="0"/>
              </a:rPr>
              <a:t>a status of </a:t>
            </a:r>
            <a:r>
              <a:rPr lang="en-US" sz="1800" b="1" u="sng" dirty="0">
                <a:solidFill>
                  <a:srgbClr val="000000"/>
                </a:solidFill>
                <a:effectLst/>
                <a:highlight>
                  <a:srgbClr val="FFFF00"/>
                </a:highlight>
                <a:latin typeface="Helvetica" panose="020B0604020202020204" pitchFamily="34" charset="0"/>
                <a:ea typeface="Times New Roman" panose="02020603050405020304" pitchFamily="18" charset="0"/>
              </a:rPr>
              <a:t>Processed</a:t>
            </a:r>
            <a:r>
              <a:rPr lang="en-US" sz="1800" b="1" u="sng" dirty="0">
                <a:solidFill>
                  <a:srgbClr val="000000"/>
                </a:solidFill>
                <a:effectLst/>
                <a:latin typeface="Helvetica"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You will need to first click the </a:t>
            </a:r>
            <a:r>
              <a:rPr lang="en-US" sz="1800" b="1" dirty="0">
                <a:solidFill>
                  <a:srgbClr val="C00000"/>
                </a:solidFill>
                <a:effectLst/>
                <a:latin typeface="Helvetica" panose="020B0604020202020204" pitchFamily="34" charset="0"/>
                <a:ea typeface="Times New Roman" panose="02020603050405020304" pitchFamily="18" charset="0"/>
              </a:rPr>
              <a:t>Correct</a:t>
            </a:r>
            <a:r>
              <a:rPr lang="en-US" sz="1800" b="1" dirty="0">
                <a:solidFill>
                  <a:srgbClr val="00B050"/>
                </a:solidFill>
                <a:effectLst/>
                <a:latin typeface="Helvetica" panose="020B0604020202020204" pitchFamily="34" charset="0"/>
                <a:ea typeface="Times New Roman" panose="02020603050405020304" pitchFamily="18" charset="0"/>
              </a:rPr>
              <a:t> </a:t>
            </a:r>
            <a:r>
              <a:rPr lang="en-US" sz="1800" dirty="0">
                <a:solidFill>
                  <a:srgbClr val="000000"/>
                </a:solidFill>
                <a:effectLst/>
                <a:latin typeface="Helvetica" panose="020B0604020202020204" pitchFamily="34" charset="0"/>
                <a:ea typeface="Times New Roman" panose="02020603050405020304" pitchFamily="18" charset="0"/>
              </a:rPr>
              <a:t>box located to the right of the Sign box (see circled below).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solidFill>
                <a:srgbClr val="000000"/>
              </a:solidFill>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When you do that, the timesheet status will change from Processed to Open and it will un-shade the action buttons that are located on the blue timesheet lines header bar.  </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b="1" u="sng" dirty="0">
                <a:solidFill>
                  <a:srgbClr val="000000"/>
                </a:solidFill>
                <a:latin typeface="Helvetica" panose="020B0604020202020204" pitchFamily="34" charset="0"/>
                <a:ea typeface="Times New Roman" panose="02020603050405020304" pitchFamily="18" charset="0"/>
              </a:rPr>
              <a:t>If the timesheet has </a:t>
            </a:r>
            <a:r>
              <a:rPr lang="en-US" sz="1800" b="1" u="sng" dirty="0">
                <a:solidFill>
                  <a:srgbClr val="000000"/>
                </a:solidFill>
                <a:effectLst/>
                <a:latin typeface="Helvetica" panose="020B0604020202020204" pitchFamily="34" charset="0"/>
                <a:ea typeface="Times New Roman" panose="02020603050405020304" pitchFamily="18" charset="0"/>
              </a:rPr>
              <a:t>a status of </a:t>
            </a:r>
            <a:r>
              <a:rPr lang="en-US" sz="1800" b="1" u="sng" dirty="0">
                <a:solidFill>
                  <a:srgbClr val="000000"/>
                </a:solidFill>
                <a:effectLst/>
                <a:highlight>
                  <a:srgbClr val="FFFF00"/>
                </a:highlight>
                <a:latin typeface="Helvetica" panose="020B0604020202020204" pitchFamily="34" charset="0"/>
                <a:ea typeface="Times New Roman" panose="02020603050405020304" pitchFamily="18" charset="0"/>
              </a:rPr>
              <a:t>Open, Signed, Approved, or Rejected</a:t>
            </a:r>
            <a:r>
              <a:rPr lang="en-US" sz="1800" b="1" u="sng" dirty="0">
                <a:solidFill>
                  <a:srgbClr val="000000"/>
                </a:solidFill>
                <a:effectLst/>
                <a:latin typeface="Helvetica"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r>
              <a:rPr lang="en-US" dirty="0">
                <a:latin typeface="Helvetica" panose="020B0604020202020204" pitchFamily="34" charset="0"/>
                <a:cs typeface="Helvetica" panose="020B0604020202020204" pitchFamily="34" charset="0"/>
              </a:rPr>
              <a:t>You can just make needed edits and Save the timesheet.</a:t>
            </a:r>
          </a:p>
          <a:p>
            <a:endParaRPr lang="en-US" dirty="0"/>
          </a:p>
          <a:p>
            <a:endParaRPr lang="en-US" dirty="0"/>
          </a:p>
        </p:txBody>
      </p:sp>
      <p:pic>
        <p:nvPicPr>
          <p:cNvPr id="6" name="Picture 5">
            <a:extLst>
              <a:ext uri="{FF2B5EF4-FFF2-40B4-BE49-F238E27FC236}">
                <a16:creationId xmlns:a16="http://schemas.microsoft.com/office/drawing/2014/main" id="{43FC237E-B679-46B7-A4B8-2C71B3DAE36A}"/>
              </a:ext>
            </a:extLst>
          </p:cNvPr>
          <p:cNvPicPr>
            <a:picLocks noChangeAspect="1"/>
          </p:cNvPicPr>
          <p:nvPr/>
        </p:nvPicPr>
        <p:blipFill>
          <a:blip r:embed="rId2"/>
          <a:stretch>
            <a:fillRect/>
          </a:stretch>
        </p:blipFill>
        <p:spPr>
          <a:xfrm>
            <a:off x="416560" y="2977232"/>
            <a:ext cx="10607040" cy="3037027"/>
          </a:xfrm>
          <a:prstGeom prst="rect">
            <a:avLst/>
          </a:prstGeom>
          <a:ln>
            <a:solidFill>
              <a:srgbClr val="000000"/>
            </a:solidFill>
          </a:ln>
        </p:spPr>
      </p:pic>
    </p:spTree>
    <p:extLst>
      <p:ext uri="{BB962C8B-B14F-4D97-AF65-F5344CB8AC3E}">
        <p14:creationId xmlns:p14="http://schemas.microsoft.com/office/powerpoint/2010/main" val="1849477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7D50A8-C470-4B1F-A72B-3D548268DBE0}"/>
              </a:ext>
            </a:extLst>
          </p:cNvPr>
          <p:cNvSpPr>
            <a:spLocks noGrp="1"/>
          </p:cNvSpPr>
          <p:nvPr>
            <p:ph type="sldNum" sz="quarter" idx="12"/>
          </p:nvPr>
        </p:nvSpPr>
        <p:spPr/>
        <p:txBody>
          <a:bodyPr/>
          <a:lstStyle/>
          <a:p>
            <a:fld id="{E18F442E-ECD1-4777-A959-A40EB4225663}" type="slidenum">
              <a:rPr lang="en-US" smtClean="0"/>
              <a:t>21</a:t>
            </a:fld>
            <a:endParaRPr lang="en-US"/>
          </a:p>
        </p:txBody>
      </p:sp>
      <p:sp>
        <p:nvSpPr>
          <p:cNvPr id="3" name="TextBox 2">
            <a:extLst>
              <a:ext uri="{FF2B5EF4-FFF2-40B4-BE49-F238E27FC236}">
                <a16:creationId xmlns:a16="http://schemas.microsoft.com/office/drawing/2014/main" id="{3D7EF543-D505-4602-8A44-2755E685CEFB}"/>
              </a:ext>
            </a:extLst>
          </p:cNvPr>
          <p:cNvSpPr txBox="1"/>
          <p:nvPr/>
        </p:nvSpPr>
        <p:spPr>
          <a:xfrm>
            <a:off x="1514475" y="310515"/>
            <a:ext cx="10020300" cy="3970318"/>
          </a:xfrm>
          <a:prstGeom prst="rect">
            <a:avLst/>
          </a:prstGeom>
          <a:noFill/>
        </p:spPr>
        <p:txBody>
          <a:bodyPr wrap="square" rtlCol="0">
            <a:spAutoFit/>
          </a:bodyPr>
          <a:lstStyle/>
          <a:p>
            <a:pPr marL="0" marR="0">
              <a:spcBef>
                <a:spcPts val="0"/>
              </a:spcBef>
              <a:spcAft>
                <a:spcPts val="0"/>
              </a:spcAft>
            </a:pPr>
            <a:r>
              <a:rPr lang="en-US" sz="1800" b="1" u="sng" dirty="0">
                <a:solidFill>
                  <a:srgbClr val="000000"/>
                </a:solidFill>
                <a:effectLst/>
                <a:latin typeface="Helvetica" panose="020B0604020202020204" pitchFamily="34" charset="0"/>
                <a:ea typeface="Times New Roman" panose="02020603050405020304" pitchFamily="18" charset="0"/>
              </a:rPr>
              <a:t>To change the allocations or hours: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If you need to adjust the hours or allocations, you can try to edit the hours directly in the appropriate fields/boxes.  If it does not allow you to do that (for example, if the TS line was auto loaded from favorites, then you will need to delete the incorrect line and add a new line with the correct information.</a:t>
            </a:r>
            <a:endParaRPr lang="en-US" sz="18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u="sng" dirty="0">
                <a:solidFill>
                  <a:srgbClr val="000000"/>
                </a:solidFill>
                <a:effectLst/>
                <a:latin typeface="Helvetica" panose="020B0604020202020204" pitchFamily="34" charset="0"/>
                <a:ea typeface="Times New Roman" panose="02020603050405020304" pitchFamily="18" charset="0"/>
              </a:rPr>
              <a:t>To add a new line: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Click the Add Line box on the blue Timesheet Lines bar and hand type, use copy/paste or use the lookup feature to find allocations you want.</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u="sng" dirty="0">
                <a:solidFill>
                  <a:srgbClr val="000000"/>
                </a:solidFill>
                <a:effectLst/>
                <a:latin typeface="Helvetica" panose="020B0604020202020204" pitchFamily="34" charset="0"/>
                <a:ea typeface="Times New Roman" panose="02020603050405020304" pitchFamily="18" charset="0"/>
              </a:rPr>
              <a:t>To delete an existing line: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Click the empty box to the left of the line and then click Delete (see below).  </a:t>
            </a:r>
            <a:r>
              <a:rPr lang="en-US" sz="1800" dirty="0">
                <a:solidFill>
                  <a:srgbClr val="C00000"/>
                </a:solidFill>
                <a:effectLst/>
                <a:latin typeface="Helvetica" panose="020B0604020202020204" pitchFamily="34" charset="0"/>
                <a:ea typeface="Times New Roman" panose="02020603050405020304" pitchFamily="18" charset="0"/>
              </a:rPr>
              <a:t>Please note when you delete a line, it will remain visible, but it will change all the hours to zero.</a:t>
            </a:r>
            <a:endParaRPr lang="en-US" sz="1800" dirty="0">
              <a:solidFill>
                <a:srgbClr val="C00000"/>
              </a:solidFill>
              <a:effectLst/>
              <a:latin typeface="Times New Roman" panose="02020603050405020304" pitchFamily="18"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65D74619-6F40-4B72-93DC-255467FDD941}"/>
              </a:ext>
            </a:extLst>
          </p:cNvPr>
          <p:cNvPicPr>
            <a:picLocks noChangeAspect="1"/>
          </p:cNvPicPr>
          <p:nvPr/>
        </p:nvPicPr>
        <p:blipFill>
          <a:blip r:embed="rId2"/>
          <a:stretch>
            <a:fillRect/>
          </a:stretch>
        </p:blipFill>
        <p:spPr>
          <a:xfrm>
            <a:off x="1015376" y="4492864"/>
            <a:ext cx="9936480" cy="1369430"/>
          </a:xfrm>
          <a:prstGeom prst="rect">
            <a:avLst/>
          </a:prstGeom>
          <a:ln>
            <a:solidFill>
              <a:schemeClr val="tx1"/>
            </a:solidFill>
          </a:ln>
        </p:spPr>
      </p:pic>
    </p:spTree>
    <p:extLst>
      <p:ext uri="{BB962C8B-B14F-4D97-AF65-F5344CB8AC3E}">
        <p14:creationId xmlns:p14="http://schemas.microsoft.com/office/powerpoint/2010/main" val="1389652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BD5364-4C24-4BF6-9D3F-8288A0BCE8F4}"/>
              </a:ext>
            </a:extLst>
          </p:cNvPr>
          <p:cNvSpPr>
            <a:spLocks noGrp="1"/>
          </p:cNvSpPr>
          <p:nvPr>
            <p:ph type="sldNum" sz="quarter" idx="12"/>
          </p:nvPr>
        </p:nvSpPr>
        <p:spPr/>
        <p:txBody>
          <a:bodyPr/>
          <a:lstStyle/>
          <a:p>
            <a:fld id="{E18F442E-ECD1-4777-A959-A40EB4225663}" type="slidenum">
              <a:rPr lang="en-US" smtClean="0"/>
              <a:t>22</a:t>
            </a:fld>
            <a:endParaRPr lang="en-US"/>
          </a:p>
        </p:txBody>
      </p:sp>
      <p:sp>
        <p:nvSpPr>
          <p:cNvPr id="3" name="TextBox 2">
            <a:extLst>
              <a:ext uri="{FF2B5EF4-FFF2-40B4-BE49-F238E27FC236}">
                <a16:creationId xmlns:a16="http://schemas.microsoft.com/office/drawing/2014/main" id="{FE08FC52-D1A1-48E4-A087-EF5A37915A4F}"/>
              </a:ext>
            </a:extLst>
          </p:cNvPr>
          <p:cNvSpPr txBox="1"/>
          <p:nvPr/>
        </p:nvSpPr>
        <p:spPr>
          <a:xfrm>
            <a:off x="1585913" y="438150"/>
            <a:ext cx="9365943" cy="1754326"/>
          </a:xfrm>
          <a:prstGeom prst="rect">
            <a:avLst/>
          </a:prstGeom>
          <a:noFill/>
        </p:spPr>
        <p:txBody>
          <a:bodyPr wrap="square" rtlCol="0">
            <a:spAutoFit/>
          </a:bodyPr>
          <a:lstStyle/>
          <a:p>
            <a:r>
              <a:rPr lang="en-US" sz="1800" dirty="0">
                <a:solidFill>
                  <a:srgbClr val="000000"/>
                </a:solidFill>
                <a:effectLst/>
                <a:latin typeface="Helvetica" panose="020B0604020202020204" pitchFamily="34" charset="0"/>
                <a:ea typeface="Times New Roman" panose="02020603050405020304" pitchFamily="18" charset="0"/>
              </a:rPr>
              <a:t>If you make changes to a timesheet and realize what you did is not what you wanted and you want to start over, you can just click the </a:t>
            </a:r>
            <a:r>
              <a:rPr lang="en-US" sz="1800" b="1" dirty="0">
                <a:solidFill>
                  <a:srgbClr val="00B050"/>
                </a:solidFill>
                <a:effectLst/>
                <a:latin typeface="Helvetica" panose="020B0604020202020204" pitchFamily="34" charset="0"/>
                <a:ea typeface="Times New Roman" panose="02020603050405020304" pitchFamily="18" charset="0"/>
              </a:rPr>
              <a:t>Undo Correct</a:t>
            </a:r>
            <a:r>
              <a:rPr lang="en-US" sz="1800" dirty="0">
                <a:solidFill>
                  <a:srgbClr val="000000"/>
                </a:solidFill>
                <a:effectLst/>
                <a:latin typeface="Helvetica" panose="020B0604020202020204" pitchFamily="34" charset="0"/>
                <a:ea typeface="Times New Roman" panose="02020603050405020304" pitchFamily="18" charset="0"/>
              </a:rPr>
              <a:t> button and it will put the timesheet back to the way it was prior to those edits.</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p:txBody>
      </p:sp>
      <p:pic>
        <p:nvPicPr>
          <p:cNvPr id="10242" name="Picture 1">
            <a:extLst>
              <a:ext uri="{FF2B5EF4-FFF2-40B4-BE49-F238E27FC236}">
                <a16:creationId xmlns:a16="http://schemas.microsoft.com/office/drawing/2014/main" id="{571EEAA7-660D-47F1-AE8E-D77C1D9F9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2192476"/>
            <a:ext cx="11191875" cy="34573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71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313D92-8614-4433-B888-0E98C9EE5703}"/>
              </a:ext>
            </a:extLst>
          </p:cNvPr>
          <p:cNvSpPr>
            <a:spLocks noGrp="1"/>
          </p:cNvSpPr>
          <p:nvPr>
            <p:ph type="sldNum" sz="quarter" idx="12"/>
          </p:nvPr>
        </p:nvSpPr>
        <p:spPr/>
        <p:txBody>
          <a:bodyPr/>
          <a:lstStyle/>
          <a:p>
            <a:fld id="{E18F442E-ECD1-4777-A959-A40EB4225663}" type="slidenum">
              <a:rPr lang="en-US" smtClean="0"/>
              <a:t>23</a:t>
            </a:fld>
            <a:endParaRPr lang="en-US"/>
          </a:p>
        </p:txBody>
      </p:sp>
      <p:sp>
        <p:nvSpPr>
          <p:cNvPr id="3" name="TextBox 2">
            <a:extLst>
              <a:ext uri="{FF2B5EF4-FFF2-40B4-BE49-F238E27FC236}">
                <a16:creationId xmlns:a16="http://schemas.microsoft.com/office/drawing/2014/main" id="{3ECC78E7-87C4-4F34-8705-F1177B37649D}"/>
              </a:ext>
            </a:extLst>
          </p:cNvPr>
          <p:cNvSpPr txBox="1"/>
          <p:nvPr/>
        </p:nvSpPr>
        <p:spPr>
          <a:xfrm>
            <a:off x="1419225" y="419100"/>
            <a:ext cx="10048875" cy="2154436"/>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REQUEST TO RE-OPEN A TIMESHEET PERIOD</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600" dirty="0">
                <a:solidFill>
                  <a:srgbClr val="000000"/>
                </a:solidFill>
                <a:effectLst/>
                <a:latin typeface="Helvetica" panose="020B0604020202020204" pitchFamily="34" charset="0"/>
                <a:ea typeface="Times New Roman" panose="02020603050405020304" pitchFamily="18" charset="0"/>
              </a:rPr>
              <a:t>If you need to revise a timesheet that is in </a:t>
            </a:r>
            <a:r>
              <a:rPr lang="en-US" sz="1600" b="1" i="1" dirty="0">
                <a:solidFill>
                  <a:srgbClr val="000000"/>
                </a:solidFill>
                <a:effectLst/>
                <a:latin typeface="Helvetica" panose="020B0604020202020204" pitchFamily="34" charset="0"/>
                <a:ea typeface="Times New Roman" panose="02020603050405020304" pitchFamily="18" charset="0"/>
              </a:rPr>
              <a:t>Processed</a:t>
            </a:r>
            <a:r>
              <a:rPr lang="en-US" sz="1600" dirty="0">
                <a:solidFill>
                  <a:srgbClr val="000000"/>
                </a:solidFill>
                <a:effectLst/>
                <a:latin typeface="Helvetica" panose="020B0604020202020204" pitchFamily="34" charset="0"/>
                <a:ea typeface="Times New Roman" panose="02020603050405020304" pitchFamily="18" charset="0"/>
              </a:rPr>
              <a:t> status for a TS period that is closed, a </a:t>
            </a:r>
            <a:r>
              <a:rPr lang="en-US" sz="1600" b="1" dirty="0">
                <a:solidFill>
                  <a:srgbClr val="C00000"/>
                </a:solidFill>
                <a:effectLst/>
                <a:latin typeface="Helvetica" panose="020B0604020202020204" pitchFamily="34" charset="0"/>
                <a:ea typeface="Times New Roman" panose="02020603050405020304" pitchFamily="18" charset="0"/>
              </a:rPr>
              <a:t>Request to Correct</a:t>
            </a:r>
            <a:r>
              <a:rPr lang="en-US" sz="1600" dirty="0">
                <a:solidFill>
                  <a:srgbClr val="000000"/>
                </a:solidFill>
                <a:effectLst/>
                <a:latin typeface="Helvetica" panose="020B0604020202020204" pitchFamily="34" charset="0"/>
                <a:ea typeface="Times New Roman" panose="02020603050405020304" pitchFamily="18" charset="0"/>
              </a:rPr>
              <a:t> button will show on the timesheet (see circled below).  Click that option and it will automatically send an email to the Sub ET Admin group requesting to re-open that TS period.  You will receive an email when that TS period is re-opened and ready for editing.</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solidFill>
                  <a:srgbClr val="000000"/>
                </a:solidFill>
                <a:effectLst/>
                <a:latin typeface="Helvetica" panose="020B060402020202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F0BE085F-387A-48FC-9126-947006167FE8}"/>
              </a:ext>
            </a:extLst>
          </p:cNvPr>
          <p:cNvPicPr>
            <a:picLocks noChangeAspect="1"/>
          </p:cNvPicPr>
          <p:nvPr/>
        </p:nvPicPr>
        <p:blipFill>
          <a:blip r:embed="rId2"/>
          <a:stretch>
            <a:fillRect/>
          </a:stretch>
        </p:blipFill>
        <p:spPr>
          <a:xfrm>
            <a:off x="1139823" y="2163186"/>
            <a:ext cx="10363200" cy="2940309"/>
          </a:xfrm>
          <a:prstGeom prst="rect">
            <a:avLst/>
          </a:prstGeom>
          <a:ln>
            <a:solidFill>
              <a:srgbClr val="000000"/>
            </a:solidFill>
          </a:ln>
        </p:spPr>
      </p:pic>
      <p:sp>
        <p:nvSpPr>
          <p:cNvPr id="4" name="TextBox 3">
            <a:extLst>
              <a:ext uri="{FF2B5EF4-FFF2-40B4-BE49-F238E27FC236}">
                <a16:creationId xmlns:a16="http://schemas.microsoft.com/office/drawing/2014/main" id="{A1FBB011-DDBA-4395-BE97-E567CC02BB66}"/>
              </a:ext>
            </a:extLst>
          </p:cNvPr>
          <p:cNvSpPr txBox="1"/>
          <p:nvPr/>
        </p:nvSpPr>
        <p:spPr>
          <a:xfrm>
            <a:off x="1927223" y="5222240"/>
            <a:ext cx="8788400" cy="1354217"/>
          </a:xfrm>
          <a:prstGeom prst="rect">
            <a:avLst/>
          </a:prstGeom>
          <a:noFill/>
        </p:spPr>
        <p:txBody>
          <a:bodyPr wrap="square" rtlCol="0">
            <a:spAutoFit/>
          </a:bodyPr>
          <a:lstStyle/>
          <a:p>
            <a:r>
              <a:rPr lang="en-US" sz="16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If you need to Create a new timesheet for a closed period (or edit a timesheet that is not in Processed status), the Request to Correct button will not show on the timesheet (you will need to send an email to </a:t>
            </a:r>
            <a:r>
              <a:rPr lang="en-US" sz="16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hlinkClick r:id="rId3"/>
              </a:rPr>
              <a:t>SubETAdmin@caci.com</a:t>
            </a:r>
            <a:r>
              <a:rPr lang="en-US" sz="1600"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 and request the TS period be re-opened for editing).</a:t>
            </a:r>
            <a:endParaRPr lang="en-US" sz="1600" dirty="0">
              <a:effectLst/>
              <a:latin typeface="Helvetica" panose="020B0604020202020204" pitchFamily="34" charset="0"/>
              <a:ea typeface="Times New Roman" panose="02020603050405020304" pitchFamily="18" charset="0"/>
              <a:cs typeface="Helvetica" panose="020B0604020202020204" pitchFamily="34" charset="0"/>
            </a:endParaRPr>
          </a:p>
          <a:p>
            <a:endParaRPr lang="en-US" dirty="0"/>
          </a:p>
        </p:txBody>
      </p:sp>
    </p:spTree>
    <p:extLst>
      <p:ext uri="{BB962C8B-B14F-4D97-AF65-F5344CB8AC3E}">
        <p14:creationId xmlns:p14="http://schemas.microsoft.com/office/powerpoint/2010/main" val="588511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65A032-1729-4094-A2DE-DCF52BE454CB}"/>
              </a:ext>
            </a:extLst>
          </p:cNvPr>
          <p:cNvSpPr>
            <a:spLocks noGrp="1"/>
          </p:cNvSpPr>
          <p:nvPr>
            <p:ph type="sldNum" sz="quarter" idx="12"/>
          </p:nvPr>
        </p:nvSpPr>
        <p:spPr/>
        <p:txBody>
          <a:bodyPr/>
          <a:lstStyle/>
          <a:p>
            <a:fld id="{E18F442E-ECD1-4777-A959-A40EB4225663}" type="slidenum">
              <a:rPr lang="en-US" smtClean="0"/>
              <a:t>24</a:t>
            </a:fld>
            <a:endParaRPr lang="en-US"/>
          </a:p>
        </p:txBody>
      </p:sp>
      <p:sp>
        <p:nvSpPr>
          <p:cNvPr id="3" name="TextBox 2">
            <a:extLst>
              <a:ext uri="{FF2B5EF4-FFF2-40B4-BE49-F238E27FC236}">
                <a16:creationId xmlns:a16="http://schemas.microsoft.com/office/drawing/2014/main" id="{7742D4C0-98F2-4695-A07B-72A76C9C3DDF}"/>
              </a:ext>
            </a:extLst>
          </p:cNvPr>
          <p:cNvSpPr txBox="1"/>
          <p:nvPr/>
        </p:nvSpPr>
        <p:spPr>
          <a:xfrm>
            <a:off x="1562100" y="280541"/>
            <a:ext cx="10629900" cy="2469009"/>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REVISION AUDIT FOR A TIMESHEET</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800" b="1" u="sng" dirty="0">
                <a:solidFill>
                  <a:srgbClr val="000000"/>
                </a:solidFill>
                <a:effectLst/>
                <a:latin typeface="Helvetica" panose="020B0604020202020204" pitchFamily="34" charset="0"/>
                <a:ea typeface="Times New Roman" panose="02020603050405020304" pitchFamily="18" charset="0"/>
              </a:rPr>
              <a:t>To view the historical changes that were made to a timesheet:</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Open the timesheet you want to view the history for.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Click the </a:t>
            </a:r>
            <a:r>
              <a:rPr lang="en-US" sz="1800" b="1"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Revision Audit</a:t>
            </a:r>
            <a:r>
              <a:rPr lang="en-US"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button just above the Timesheet Lines blue bar.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That will open a new window and the most recent revision will be showing.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You can use the back and forward arrows to scroll thru each revision number and review the details.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BBD46498-CC77-4C55-8554-06A430B9B87F}"/>
              </a:ext>
            </a:extLst>
          </p:cNvPr>
          <p:cNvPicPr>
            <a:picLocks noChangeAspect="1"/>
          </p:cNvPicPr>
          <p:nvPr/>
        </p:nvPicPr>
        <p:blipFill>
          <a:blip r:embed="rId2"/>
          <a:stretch>
            <a:fillRect/>
          </a:stretch>
        </p:blipFill>
        <p:spPr>
          <a:xfrm>
            <a:off x="304800" y="2749550"/>
            <a:ext cx="10629900" cy="3971925"/>
          </a:xfrm>
          <a:prstGeom prst="rect">
            <a:avLst/>
          </a:prstGeom>
          <a:ln>
            <a:solidFill>
              <a:srgbClr val="000000"/>
            </a:solidFill>
          </a:ln>
        </p:spPr>
      </p:pic>
    </p:spTree>
    <p:extLst>
      <p:ext uri="{BB962C8B-B14F-4D97-AF65-F5344CB8AC3E}">
        <p14:creationId xmlns:p14="http://schemas.microsoft.com/office/powerpoint/2010/main" val="609619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8864BA-F1A3-4B57-BA99-BFC3B3930F78}"/>
              </a:ext>
            </a:extLst>
          </p:cNvPr>
          <p:cNvSpPr>
            <a:spLocks noGrp="1"/>
          </p:cNvSpPr>
          <p:nvPr>
            <p:ph type="sldNum" sz="quarter" idx="12"/>
          </p:nvPr>
        </p:nvSpPr>
        <p:spPr>
          <a:xfrm>
            <a:off x="8610600" y="6400800"/>
            <a:ext cx="2743200" cy="365125"/>
          </a:xfrm>
        </p:spPr>
        <p:txBody>
          <a:bodyPr/>
          <a:lstStyle/>
          <a:p>
            <a:fld id="{E18F442E-ECD1-4777-A959-A40EB4225663}" type="slidenum">
              <a:rPr lang="en-US" smtClean="0"/>
              <a:t>25</a:t>
            </a:fld>
            <a:endParaRPr lang="en-US"/>
          </a:p>
        </p:txBody>
      </p:sp>
      <p:sp>
        <p:nvSpPr>
          <p:cNvPr id="3" name="TextBox 2">
            <a:extLst>
              <a:ext uri="{FF2B5EF4-FFF2-40B4-BE49-F238E27FC236}">
                <a16:creationId xmlns:a16="http://schemas.microsoft.com/office/drawing/2014/main" id="{EC9C9C1A-5795-4686-8F2C-F11A5D170162}"/>
              </a:ext>
            </a:extLst>
          </p:cNvPr>
          <p:cNvSpPr txBox="1"/>
          <p:nvPr/>
        </p:nvSpPr>
        <p:spPr>
          <a:xfrm>
            <a:off x="1888490" y="525201"/>
            <a:ext cx="11450320" cy="1045286"/>
          </a:xfrm>
          <a:prstGeom prst="rect">
            <a:avLst/>
          </a:prstGeom>
          <a:noFill/>
        </p:spPr>
        <p:txBody>
          <a:bodyPr wrap="square" rtlCol="0">
            <a:spAutoFit/>
          </a:bodyPr>
          <a:lstStyle/>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You can click on the </a:t>
            </a:r>
            <a:r>
              <a:rPr lang="en-US" sz="1800" b="1"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Table</a:t>
            </a:r>
            <a:r>
              <a:rPr lang="en-US"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view which shows all the revisions in one screen 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To go back to the previous expanded view for each revision, click </a:t>
            </a:r>
            <a:r>
              <a:rPr lang="en-US" sz="1800" b="1" dirty="0">
                <a:solidFill>
                  <a:srgbClr val="000000"/>
                </a:solidFill>
                <a:effectLst/>
                <a:latin typeface="Helvetica" panose="020B0604020202020204" pitchFamily="34" charset="0"/>
                <a:ea typeface="Times New Roman" panose="02020603050405020304" pitchFamily="18" charset="0"/>
              </a:rPr>
              <a:t>Form.</a:t>
            </a:r>
          </a:p>
          <a:p>
            <a:endParaRPr lang="en-US" dirty="0"/>
          </a:p>
        </p:txBody>
      </p:sp>
      <p:pic>
        <p:nvPicPr>
          <p:cNvPr id="5" name="Picture 4">
            <a:extLst>
              <a:ext uri="{FF2B5EF4-FFF2-40B4-BE49-F238E27FC236}">
                <a16:creationId xmlns:a16="http://schemas.microsoft.com/office/drawing/2014/main" id="{24AE56BA-40F2-4070-8809-FB817C3A80A1}"/>
              </a:ext>
            </a:extLst>
          </p:cNvPr>
          <p:cNvPicPr>
            <a:picLocks noChangeAspect="1"/>
          </p:cNvPicPr>
          <p:nvPr/>
        </p:nvPicPr>
        <p:blipFill>
          <a:blip r:embed="rId2"/>
          <a:stretch>
            <a:fillRect/>
          </a:stretch>
        </p:blipFill>
        <p:spPr>
          <a:xfrm>
            <a:off x="346496" y="1909762"/>
            <a:ext cx="11449264" cy="3812487"/>
          </a:xfrm>
          <a:prstGeom prst="rect">
            <a:avLst/>
          </a:prstGeom>
          <a:ln>
            <a:solidFill>
              <a:srgbClr val="000000"/>
            </a:solidFill>
          </a:ln>
        </p:spPr>
      </p:pic>
    </p:spTree>
    <p:extLst>
      <p:ext uri="{BB962C8B-B14F-4D97-AF65-F5344CB8AC3E}">
        <p14:creationId xmlns:p14="http://schemas.microsoft.com/office/powerpoint/2010/main" val="1273381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9D1731-8216-4FB1-A538-9D8F4F11FCB4}"/>
              </a:ext>
            </a:extLst>
          </p:cNvPr>
          <p:cNvSpPr>
            <a:spLocks noGrp="1"/>
          </p:cNvSpPr>
          <p:nvPr>
            <p:ph type="sldNum" sz="quarter" idx="12"/>
          </p:nvPr>
        </p:nvSpPr>
        <p:spPr/>
        <p:txBody>
          <a:bodyPr/>
          <a:lstStyle/>
          <a:p>
            <a:fld id="{E18F442E-ECD1-4777-A959-A40EB4225663}" type="slidenum">
              <a:rPr lang="en-US" smtClean="0"/>
              <a:t>26</a:t>
            </a:fld>
            <a:endParaRPr lang="en-US"/>
          </a:p>
        </p:txBody>
      </p:sp>
      <p:sp>
        <p:nvSpPr>
          <p:cNvPr id="3" name="TextBox 2">
            <a:extLst>
              <a:ext uri="{FF2B5EF4-FFF2-40B4-BE49-F238E27FC236}">
                <a16:creationId xmlns:a16="http://schemas.microsoft.com/office/drawing/2014/main" id="{E1FCEBD4-CCDA-42E7-8099-3755F36CEB46}"/>
              </a:ext>
            </a:extLst>
          </p:cNvPr>
          <p:cNvSpPr txBox="1"/>
          <p:nvPr/>
        </p:nvSpPr>
        <p:spPr>
          <a:xfrm>
            <a:off x="1676400" y="157856"/>
            <a:ext cx="11531600" cy="1915011"/>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HOW TO PRINT A TIMESHEET TO PDF FILE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800080"/>
                </a:solidFill>
                <a:effectLst/>
                <a:latin typeface="Helvetica" panose="020B0604020202020204" pitchFamily="34" charset="0"/>
                <a:ea typeface="Times New Roman" panose="02020603050405020304" pitchFamily="18" charset="0"/>
                <a:cs typeface="Helv"/>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Open the timesheet on screen.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Click the Printer icon button in the header bar.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Click “Print Timesheet Only”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208C99B6-C76F-4E62-8130-20A4FF3200A9}"/>
              </a:ext>
            </a:extLst>
          </p:cNvPr>
          <p:cNvPicPr>
            <a:picLocks noChangeAspect="1"/>
          </p:cNvPicPr>
          <p:nvPr/>
        </p:nvPicPr>
        <p:blipFill>
          <a:blip r:embed="rId2"/>
          <a:stretch>
            <a:fillRect/>
          </a:stretch>
        </p:blipFill>
        <p:spPr>
          <a:xfrm>
            <a:off x="688977" y="2072867"/>
            <a:ext cx="10322560" cy="4442233"/>
          </a:xfrm>
          <a:prstGeom prst="rect">
            <a:avLst/>
          </a:prstGeom>
          <a:ln>
            <a:solidFill>
              <a:srgbClr val="000000"/>
            </a:solidFill>
          </a:ln>
        </p:spPr>
      </p:pic>
    </p:spTree>
    <p:extLst>
      <p:ext uri="{BB962C8B-B14F-4D97-AF65-F5344CB8AC3E}">
        <p14:creationId xmlns:p14="http://schemas.microsoft.com/office/powerpoint/2010/main" val="3334024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F7EB07-8B20-4AED-B2A2-90D120168E06}"/>
              </a:ext>
            </a:extLst>
          </p:cNvPr>
          <p:cNvSpPr>
            <a:spLocks noGrp="1"/>
          </p:cNvSpPr>
          <p:nvPr>
            <p:ph type="sldNum" sz="quarter" idx="12"/>
          </p:nvPr>
        </p:nvSpPr>
        <p:spPr/>
        <p:txBody>
          <a:bodyPr/>
          <a:lstStyle/>
          <a:p>
            <a:fld id="{E18F442E-ECD1-4777-A959-A40EB4225663}" type="slidenum">
              <a:rPr lang="en-US" smtClean="0"/>
              <a:t>27</a:t>
            </a:fld>
            <a:endParaRPr lang="en-US"/>
          </a:p>
        </p:txBody>
      </p:sp>
      <p:sp>
        <p:nvSpPr>
          <p:cNvPr id="3" name="TextBox 2">
            <a:extLst>
              <a:ext uri="{FF2B5EF4-FFF2-40B4-BE49-F238E27FC236}">
                <a16:creationId xmlns:a16="http://schemas.microsoft.com/office/drawing/2014/main" id="{B53B9A38-5D3A-41BB-98EA-D81FEB5F6D35}"/>
              </a:ext>
            </a:extLst>
          </p:cNvPr>
          <p:cNvSpPr txBox="1"/>
          <p:nvPr/>
        </p:nvSpPr>
        <p:spPr>
          <a:xfrm>
            <a:off x="1685925" y="314325"/>
            <a:ext cx="8820150" cy="1638013"/>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Check the Download box.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Click the File Options tab.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Type in the name you want for the downloaded file.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Click OK.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1266" name="Picture 2">
            <a:extLst>
              <a:ext uri="{FF2B5EF4-FFF2-40B4-BE49-F238E27FC236}">
                <a16:creationId xmlns:a16="http://schemas.microsoft.com/office/drawing/2014/main" id="{12C149AD-B834-41ED-A7AB-51D8B36EF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65401"/>
            <a:ext cx="8537575" cy="48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228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EF063B-6E45-4CD2-A79E-E1F2A8D7603E}"/>
              </a:ext>
            </a:extLst>
          </p:cNvPr>
          <p:cNvSpPr>
            <a:spLocks noGrp="1"/>
          </p:cNvSpPr>
          <p:nvPr>
            <p:ph type="sldNum" sz="quarter" idx="12"/>
          </p:nvPr>
        </p:nvSpPr>
        <p:spPr/>
        <p:txBody>
          <a:bodyPr/>
          <a:lstStyle/>
          <a:p>
            <a:fld id="{E18F442E-ECD1-4777-A959-A40EB4225663}" type="slidenum">
              <a:rPr lang="en-US" smtClean="0"/>
              <a:t>28</a:t>
            </a:fld>
            <a:endParaRPr lang="en-US"/>
          </a:p>
        </p:txBody>
      </p:sp>
      <p:sp>
        <p:nvSpPr>
          <p:cNvPr id="3" name="TextBox 2">
            <a:extLst>
              <a:ext uri="{FF2B5EF4-FFF2-40B4-BE49-F238E27FC236}">
                <a16:creationId xmlns:a16="http://schemas.microsoft.com/office/drawing/2014/main" id="{9C3E24AB-25E6-460D-B904-9E86D3D0B724}"/>
              </a:ext>
            </a:extLst>
          </p:cNvPr>
          <p:cNvSpPr txBox="1"/>
          <p:nvPr/>
        </p:nvSpPr>
        <p:spPr>
          <a:xfrm>
            <a:off x="1430644" y="40875"/>
            <a:ext cx="10761356" cy="1341649"/>
          </a:xfrm>
          <a:prstGeom prst="rect">
            <a:avLst/>
          </a:prstGeom>
          <a:noFill/>
        </p:spPr>
        <p:txBody>
          <a:bodyPr wrap="square" rtlCol="0">
            <a:spAutoFit/>
          </a:bodyPr>
          <a:lstStyle/>
          <a:p>
            <a:pPr marL="0" marR="0">
              <a:spcBef>
                <a:spcPts val="0"/>
              </a:spcBef>
              <a:spcAft>
                <a:spcPts val="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When the pop-up screen says </a:t>
            </a:r>
            <a:r>
              <a:rPr lang="en-US" sz="1800" b="1" dirty="0">
                <a:effectLst/>
                <a:latin typeface="Helvetica" panose="020B0604020202020204" pitchFamily="34" charset="0"/>
                <a:ea typeface="Calibri" panose="020F0502020204030204" pitchFamily="34" charset="0"/>
                <a:cs typeface="Times New Roman" panose="02020603050405020304" pitchFamily="18" charset="0"/>
              </a:rPr>
              <a:t>Process Complete</a:t>
            </a:r>
            <a:r>
              <a:rPr lang="en-US" sz="1800" dirty="0">
                <a:effectLst/>
                <a:latin typeface="Helvetica" panose="020B0604020202020204" pitchFamily="34" charset="0"/>
                <a:ea typeface="Calibri" panose="020F0502020204030204" pitchFamily="34" charset="0"/>
                <a:cs typeface="Times New Roman" panose="02020603050405020304" pitchFamily="18" charset="0"/>
              </a:rPr>
              <a:t>, file PDF file will show at the bottom of the screen.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Click </a:t>
            </a:r>
            <a:r>
              <a:rPr lang="en-US" sz="1800" b="1" dirty="0">
                <a:solidFill>
                  <a:srgbClr val="00B0F0"/>
                </a:solidFill>
                <a:effectLst/>
                <a:latin typeface="Helvetica" panose="020B0604020202020204" pitchFamily="34" charset="0"/>
                <a:ea typeface="Calibri" panose="020F0502020204030204" pitchFamily="34" charset="0"/>
                <a:cs typeface="Times New Roman" panose="02020603050405020304" pitchFamily="18" charset="0"/>
              </a:rPr>
              <a:t>Open file</a:t>
            </a:r>
            <a:r>
              <a:rPr lang="en-US" sz="1800" dirty="0">
                <a:solidFill>
                  <a:srgbClr val="00B0F0"/>
                </a:solidFill>
                <a:effectLst/>
                <a:latin typeface="Helvetica" panose="020B0604020202020204" pitchFamily="34" charset="0"/>
                <a:ea typeface="Calibri" panose="020F0502020204030204" pitchFamily="34" charset="0"/>
                <a:cs typeface="Times New Roman" panose="02020603050405020304" pitchFamily="18" charset="0"/>
              </a:rPr>
              <a:t> </a:t>
            </a:r>
            <a:r>
              <a:rPr lang="en-US" sz="1800" dirty="0">
                <a:effectLst/>
                <a:latin typeface="Helvetica" panose="020B0604020202020204" pitchFamily="34" charset="0"/>
                <a:ea typeface="Calibri" panose="020F0502020204030204" pitchFamily="34" charset="0"/>
                <a:cs typeface="Times New Roman" panose="02020603050405020304" pitchFamily="18" charset="0"/>
              </a:rPr>
              <a:t>and then Browse and pick where you want to save it 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04268BDC-9EA3-4D97-B7BB-30CD368941A1}"/>
              </a:ext>
            </a:extLst>
          </p:cNvPr>
          <p:cNvPicPr>
            <a:picLocks noChangeAspect="1"/>
          </p:cNvPicPr>
          <p:nvPr/>
        </p:nvPicPr>
        <p:blipFill>
          <a:blip r:embed="rId2"/>
          <a:stretch>
            <a:fillRect/>
          </a:stretch>
        </p:blipFill>
        <p:spPr>
          <a:xfrm>
            <a:off x="332740" y="1373128"/>
            <a:ext cx="10761356" cy="4724769"/>
          </a:xfrm>
          <a:prstGeom prst="rect">
            <a:avLst/>
          </a:prstGeom>
          <a:ln>
            <a:solidFill>
              <a:srgbClr val="000000"/>
            </a:solidFill>
          </a:ln>
        </p:spPr>
      </p:pic>
    </p:spTree>
    <p:extLst>
      <p:ext uri="{BB962C8B-B14F-4D97-AF65-F5344CB8AC3E}">
        <p14:creationId xmlns:p14="http://schemas.microsoft.com/office/powerpoint/2010/main" val="791941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282028-59E6-43A0-83A1-410046AB7405}"/>
              </a:ext>
            </a:extLst>
          </p:cNvPr>
          <p:cNvSpPr>
            <a:spLocks noGrp="1"/>
          </p:cNvSpPr>
          <p:nvPr>
            <p:ph type="sldNum" sz="quarter" idx="12"/>
          </p:nvPr>
        </p:nvSpPr>
        <p:spPr/>
        <p:txBody>
          <a:bodyPr/>
          <a:lstStyle/>
          <a:p>
            <a:fld id="{E18F442E-ECD1-4777-A959-A40EB4225663}" type="slidenum">
              <a:rPr lang="en-US" smtClean="0"/>
              <a:t>29</a:t>
            </a:fld>
            <a:endParaRPr lang="en-US"/>
          </a:p>
        </p:txBody>
      </p:sp>
      <p:sp>
        <p:nvSpPr>
          <p:cNvPr id="3" name="TextBox 2">
            <a:extLst>
              <a:ext uri="{FF2B5EF4-FFF2-40B4-BE49-F238E27FC236}">
                <a16:creationId xmlns:a16="http://schemas.microsoft.com/office/drawing/2014/main" id="{888AF565-2455-4E07-A3BC-FD8CCD02061C}"/>
              </a:ext>
            </a:extLst>
          </p:cNvPr>
          <p:cNvSpPr txBox="1"/>
          <p:nvPr/>
        </p:nvSpPr>
        <p:spPr>
          <a:xfrm>
            <a:off x="1778639" y="296445"/>
            <a:ext cx="9448800" cy="830997"/>
          </a:xfrm>
          <a:prstGeom prst="rect">
            <a:avLst/>
          </a:prstGeom>
          <a:noFill/>
        </p:spPr>
        <p:txBody>
          <a:bodyPr wrap="square" rtlCol="0">
            <a:spAutoFit/>
          </a:bodyPr>
          <a:lstStyle/>
          <a:p>
            <a:pPr marL="0" marR="0">
              <a:lnSpc>
                <a:spcPts val="1200"/>
              </a:lnSpc>
              <a:spcBef>
                <a:spcPts val="0"/>
              </a:spcBef>
              <a:spcAft>
                <a:spcPts val="0"/>
              </a:spcAft>
            </a:pPr>
            <a:r>
              <a:rPr lang="en-US" sz="1800" dirty="0">
                <a:solidFill>
                  <a:srgbClr val="000000"/>
                </a:solidFill>
                <a:effectLst/>
                <a:latin typeface="Helv"/>
                <a:ea typeface="Times New Roman" panose="02020603050405020304" pitchFamily="18" charset="0"/>
                <a:cs typeface="Helv"/>
              </a:rPr>
              <a:t> </a:t>
            </a:r>
            <a:endParaRPr lang="en-US" sz="1800" dirty="0">
              <a:effectLst/>
              <a:latin typeface="Times New Roman" panose="02020603050405020304" pitchFamily="18" charset="0"/>
              <a:ea typeface="Times New Roman" panose="02020603050405020304" pitchFamily="18" charset="0"/>
            </a:endParaRPr>
          </a:p>
          <a:p>
            <a:pPr marL="0" marR="0">
              <a:lnSpc>
                <a:spcPts val="1200"/>
              </a:lnSpc>
              <a:spcBef>
                <a:spcPts val="0"/>
              </a:spcBef>
              <a:spcAft>
                <a:spcPts val="0"/>
              </a:spcAft>
            </a:pPr>
            <a:r>
              <a:rPr lang="en-US" sz="1800" dirty="0">
                <a:solidFill>
                  <a:srgbClr val="000000"/>
                </a:solidFill>
                <a:effectLst/>
                <a:latin typeface="Helv"/>
                <a:ea typeface="Times New Roman" panose="02020603050405020304" pitchFamily="18" charset="0"/>
                <a:cs typeface="Helv"/>
              </a:rPr>
              <a:t> </a:t>
            </a:r>
            <a:endParaRPr lang="en-US" sz="1800" dirty="0">
              <a:effectLst/>
              <a:latin typeface="Times New Roman" panose="02020603050405020304" pitchFamily="18" charset="0"/>
              <a:ea typeface="Times New Roman" panose="02020603050405020304" pitchFamily="18" charset="0"/>
            </a:endParaRPr>
          </a:p>
          <a:p>
            <a:pPr marL="0" marR="0">
              <a:lnSpc>
                <a:spcPts val="1200"/>
              </a:lnSpc>
              <a:spcBef>
                <a:spcPts val="0"/>
              </a:spcBef>
              <a:spcAft>
                <a:spcPts val="0"/>
              </a:spcAft>
            </a:pPr>
            <a:r>
              <a:rPr lang="en-US" sz="1800" dirty="0">
                <a:solidFill>
                  <a:srgbClr val="000000"/>
                </a:solidFill>
                <a:effectLst/>
                <a:latin typeface="Helv"/>
                <a:ea typeface="Times New Roman" panose="02020603050405020304" pitchFamily="18" charset="0"/>
                <a:cs typeface="Helv"/>
              </a:rPr>
              <a:t>Sample of what the PDF file looks like below.</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E6178F3-DB81-4E91-852C-447FD14D6B14}"/>
              </a:ext>
            </a:extLst>
          </p:cNvPr>
          <p:cNvPicPr>
            <a:picLocks noChangeAspect="1"/>
          </p:cNvPicPr>
          <p:nvPr/>
        </p:nvPicPr>
        <p:blipFill>
          <a:blip r:embed="rId2"/>
          <a:stretch>
            <a:fillRect/>
          </a:stretch>
        </p:blipFill>
        <p:spPr>
          <a:xfrm>
            <a:off x="152400" y="1534477"/>
            <a:ext cx="11078920" cy="3941763"/>
          </a:xfrm>
          <a:prstGeom prst="rect">
            <a:avLst/>
          </a:prstGeom>
          <a:ln>
            <a:solidFill>
              <a:schemeClr val="tx1"/>
            </a:solidFill>
          </a:ln>
        </p:spPr>
      </p:pic>
    </p:spTree>
    <p:extLst>
      <p:ext uri="{BB962C8B-B14F-4D97-AF65-F5344CB8AC3E}">
        <p14:creationId xmlns:p14="http://schemas.microsoft.com/office/powerpoint/2010/main" val="297789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C08337-3914-499F-B67E-92A1378F4C1F}"/>
              </a:ext>
            </a:extLst>
          </p:cNvPr>
          <p:cNvSpPr txBox="1"/>
          <p:nvPr/>
        </p:nvSpPr>
        <p:spPr>
          <a:xfrm>
            <a:off x="1571626" y="136525"/>
            <a:ext cx="6743699" cy="6483350"/>
          </a:xfrm>
          <a:prstGeom prst="rect">
            <a:avLst/>
          </a:prstGeom>
        </p:spPr>
        <p:txBody>
          <a:bodyPr vert="horz" lIns="91440" tIns="45720" rIns="91440" bIns="45720" rtlCol="0">
            <a:normAutofit fontScale="55000" lnSpcReduction="20000"/>
          </a:bodyPr>
          <a:lstStyle/>
          <a:p>
            <a:pPr>
              <a:lnSpc>
                <a:spcPct val="90000"/>
              </a:lnSpc>
              <a:spcAft>
                <a:spcPts val="600"/>
              </a:spcAft>
            </a:pPr>
            <a:r>
              <a:rPr lang="en-US" sz="3600" b="1" dirty="0">
                <a:solidFill>
                  <a:srgbClr val="FF0000"/>
                </a:solidFill>
                <a:effectLst/>
              </a:rPr>
              <a:t>HOW TO LOG INTO THE SYSTEM  </a:t>
            </a:r>
            <a:endParaRPr lang="en-US" sz="3600" dirty="0">
              <a:solidFill>
                <a:srgbClr val="FF0000"/>
              </a:solidFill>
              <a:effectLst/>
            </a:endParaRPr>
          </a:p>
          <a:p>
            <a:pPr indent="-228600">
              <a:lnSpc>
                <a:spcPct val="90000"/>
              </a:lnSpc>
              <a:spcAft>
                <a:spcPts val="600"/>
              </a:spcAft>
              <a:buFont typeface="Arial" panose="020B0604020202020204" pitchFamily="34" charset="0"/>
              <a:buChar char="•"/>
            </a:pPr>
            <a:endParaRPr lang="en-US" sz="1500" dirty="0"/>
          </a:p>
          <a:p>
            <a:pPr marR="0">
              <a:lnSpc>
                <a:spcPct val="120000"/>
              </a:lnSpc>
              <a:spcBef>
                <a:spcPts val="0"/>
              </a:spcBef>
            </a:pPr>
            <a:r>
              <a:rPr lang="en-US" sz="3300" b="1" u="sng" dirty="0">
                <a:effectLst/>
              </a:rPr>
              <a:t>WEBSITE: </a:t>
            </a:r>
            <a:r>
              <a:rPr lang="en-US" sz="3300" b="1" u="sng" dirty="0">
                <a:effectLst/>
                <a:hlinkClick r:id="rId2">
                  <a:extLst>
                    <a:ext uri="{A12FA001-AC4F-418D-AE19-62706E023703}">
                      <ahyp:hlinkClr xmlns:ahyp="http://schemas.microsoft.com/office/drawing/2018/hyperlinkcolor" val="tx"/>
                    </a:ext>
                  </a:extLst>
                </a:hlinkClick>
              </a:rPr>
              <a:t>https://apps.caci.com</a:t>
            </a:r>
            <a:endParaRPr lang="en-US" sz="3300" b="1" u="sng" dirty="0">
              <a:effectLst/>
            </a:endParaRPr>
          </a:p>
          <a:p>
            <a:pPr marL="342900" marR="0" indent="-342900">
              <a:lnSpc>
                <a:spcPct val="120000"/>
              </a:lnSpc>
              <a:spcBef>
                <a:spcPts val="0"/>
              </a:spcBef>
              <a:buFont typeface="Arial" panose="020B0604020202020204" pitchFamily="34" charset="0"/>
              <a:buChar char="•"/>
            </a:pPr>
            <a:r>
              <a:rPr lang="en-US" sz="2500" dirty="0">
                <a:effectLst/>
              </a:rPr>
              <a:t>Timekeeping</a:t>
            </a:r>
          </a:p>
          <a:p>
            <a:pPr marL="342900" marR="0" indent="-342900">
              <a:lnSpc>
                <a:spcPct val="120000"/>
              </a:lnSpc>
              <a:spcBef>
                <a:spcPts val="0"/>
              </a:spcBef>
              <a:buFont typeface="Arial" panose="020B0604020202020204" pitchFamily="34" charset="0"/>
              <a:buChar char="•"/>
            </a:pPr>
            <a:r>
              <a:rPr lang="en-US" sz="2500" dirty="0">
                <a:effectLst/>
              </a:rPr>
              <a:t>Access Subcontractor Timekeeping </a:t>
            </a:r>
          </a:p>
          <a:p>
            <a:pPr marR="0">
              <a:lnSpc>
                <a:spcPct val="120000"/>
              </a:lnSpc>
              <a:spcBef>
                <a:spcPts val="0"/>
              </a:spcBef>
            </a:pPr>
            <a:r>
              <a:rPr lang="en-US" sz="2500" dirty="0">
                <a:effectLst/>
              </a:rPr>
              <a:t>You can also use URL address:  </a:t>
            </a:r>
            <a:r>
              <a:rPr lang="en-US" sz="2500" u="sng" dirty="0">
                <a:effectLst/>
                <a:hlinkClick r:id="rId3">
                  <a:extLst>
                    <a:ext uri="{A12FA001-AC4F-418D-AE19-62706E023703}">
                      <ahyp:hlinkClr xmlns:ahyp="http://schemas.microsoft.com/office/drawing/2018/hyperlinkcolor" val="tx"/>
                    </a:ext>
                  </a:extLst>
                </a:hlinkClick>
              </a:rPr>
              <a:t>https://subktemp.caci.com</a:t>
            </a:r>
            <a:endParaRPr lang="en-US" sz="2500" u="sng" dirty="0">
              <a:effectLst/>
            </a:endParaRPr>
          </a:p>
          <a:p>
            <a:pPr>
              <a:lnSpc>
                <a:spcPct val="120000"/>
              </a:lnSpc>
            </a:pPr>
            <a:r>
              <a:rPr lang="en-US" sz="2800" dirty="0">
                <a:solidFill>
                  <a:srgbClr val="C00000"/>
                </a:solidFill>
              </a:rPr>
              <a:t>Do </a:t>
            </a:r>
            <a:r>
              <a:rPr lang="en-US" sz="2800" u="sng" dirty="0">
                <a:solidFill>
                  <a:srgbClr val="C00000"/>
                </a:solidFill>
              </a:rPr>
              <a:t>not</a:t>
            </a:r>
            <a:r>
              <a:rPr lang="en-US" sz="2800" dirty="0">
                <a:solidFill>
                  <a:srgbClr val="C00000"/>
                </a:solidFill>
              </a:rPr>
              <a:t> use Internet Explorer as it is not supported</a:t>
            </a:r>
            <a:endParaRPr lang="en-US" sz="2800" dirty="0">
              <a:solidFill>
                <a:srgbClr val="C00000"/>
              </a:solidFill>
              <a:effectLst/>
            </a:endParaRPr>
          </a:p>
          <a:p>
            <a:pPr marR="0">
              <a:lnSpc>
                <a:spcPct val="120000"/>
              </a:lnSpc>
              <a:spcBef>
                <a:spcPts val="0"/>
              </a:spcBef>
              <a:spcAft>
                <a:spcPts val="600"/>
              </a:spcAft>
            </a:pPr>
            <a:endParaRPr lang="en-US" sz="1600" b="1" u="sng" dirty="0">
              <a:effectLst/>
            </a:endParaRPr>
          </a:p>
          <a:p>
            <a:pPr marR="0">
              <a:lnSpc>
                <a:spcPct val="120000"/>
              </a:lnSpc>
              <a:spcBef>
                <a:spcPts val="0"/>
              </a:spcBef>
              <a:spcAft>
                <a:spcPts val="600"/>
              </a:spcAft>
            </a:pPr>
            <a:r>
              <a:rPr lang="en-US" sz="3300" b="1" u="sng" dirty="0">
                <a:effectLst/>
              </a:rPr>
              <a:t>USERNAME &amp; PASSWORD:</a:t>
            </a:r>
            <a:endParaRPr lang="en-US" sz="3300" b="1" u="sng" dirty="0"/>
          </a:p>
          <a:p>
            <a:pPr marR="0">
              <a:lnSpc>
                <a:spcPct val="120000"/>
              </a:lnSpc>
              <a:spcBef>
                <a:spcPts val="0"/>
              </a:spcBef>
            </a:pPr>
            <a:r>
              <a:rPr lang="en-US" sz="2500" dirty="0">
                <a:effectLst/>
              </a:rPr>
              <a:t>When your account is created, the system will send your login credentials and a link to the website to the email address that was on your setup form.  If you copy and paste the random </a:t>
            </a:r>
            <a:r>
              <a:rPr lang="en-US" sz="2500" dirty="0"/>
              <a:t>system generated </a:t>
            </a:r>
            <a:r>
              <a:rPr lang="en-US" sz="2500" dirty="0">
                <a:effectLst/>
              </a:rPr>
              <a:t>password from that email into the login page, be sure to copy all characters including the special one on the end but do </a:t>
            </a:r>
            <a:r>
              <a:rPr lang="en-US" sz="2500" b="1" u="sng" dirty="0">
                <a:effectLst/>
              </a:rPr>
              <a:t>NOT</a:t>
            </a:r>
            <a:r>
              <a:rPr lang="en-US" sz="2500" dirty="0">
                <a:effectLst/>
              </a:rPr>
              <a:t> copy any trailing spaces behind it.  </a:t>
            </a:r>
            <a:r>
              <a:rPr lang="en-US" sz="2500" dirty="0">
                <a:solidFill>
                  <a:srgbClr val="000000"/>
                </a:solidFill>
                <a:effectLst/>
                <a:ea typeface="Times New Roman" panose="02020603050405020304" pitchFamily="18" charset="0"/>
                <a:cs typeface="Arial" panose="020B0604020202020204" pitchFamily="34" charset="0"/>
              </a:rPr>
              <a:t>When logging in for the first time, it will immediately prompt you to change your password to one you create.</a:t>
            </a:r>
            <a:endParaRPr lang="en-US" sz="2500" dirty="0">
              <a:effectLst/>
              <a:ea typeface="Times New Roman" panose="02020603050405020304" pitchFamily="18" charset="0"/>
              <a:cs typeface="Arial" panose="020B0604020202020204" pitchFamily="34" charset="0"/>
            </a:endParaRPr>
          </a:p>
          <a:p>
            <a:pPr marL="0" marR="0">
              <a:lnSpc>
                <a:spcPct val="120000"/>
              </a:lnSpc>
              <a:spcBef>
                <a:spcPts val="0"/>
              </a:spcBef>
              <a:spcAft>
                <a:spcPts val="0"/>
              </a:spcAft>
            </a:pPr>
            <a:r>
              <a:rPr lang="en-US" sz="2500" b="1" u="none" strike="noStrike" dirty="0">
                <a:solidFill>
                  <a:srgbClr val="000000"/>
                </a:solidFill>
                <a:effectLst/>
                <a:ea typeface="Times New Roman" panose="02020603050405020304" pitchFamily="18" charset="0"/>
                <a:cs typeface="Arial" panose="020B0604020202020204" pitchFamily="34" charset="0"/>
              </a:rPr>
              <a:t> </a:t>
            </a:r>
            <a:endParaRPr lang="en-US" sz="2500" dirty="0">
              <a:effectLst/>
              <a:ea typeface="Times New Roman" panose="02020603050405020304" pitchFamily="18" charset="0"/>
              <a:cs typeface="Arial" panose="020B0604020202020204" pitchFamily="34" charset="0"/>
            </a:endParaRPr>
          </a:p>
          <a:p>
            <a:pPr marL="0" marR="0">
              <a:lnSpc>
                <a:spcPct val="120000"/>
              </a:lnSpc>
              <a:spcBef>
                <a:spcPts val="0"/>
              </a:spcBef>
              <a:spcAft>
                <a:spcPts val="0"/>
              </a:spcAft>
            </a:pPr>
            <a:r>
              <a:rPr lang="en-US" sz="2200" u="sng" dirty="0">
                <a:solidFill>
                  <a:srgbClr val="7030A0"/>
                </a:solidFill>
                <a:effectLst/>
                <a:ea typeface="Times New Roman" panose="02020603050405020304" pitchFamily="18" charset="0"/>
                <a:cs typeface="Arial" panose="020B0604020202020204" pitchFamily="34" charset="0"/>
              </a:rPr>
              <a:t>Password requirements are:</a:t>
            </a:r>
            <a:endParaRPr lang="en-US" sz="2200" dirty="0">
              <a:solidFill>
                <a:srgbClr val="7030A0"/>
              </a:solidFill>
              <a:effectLst/>
              <a:ea typeface="Times New Roman" panose="02020603050405020304" pitchFamily="18" charset="0"/>
              <a:cs typeface="Arial" panose="020B0604020202020204" pitchFamily="34" charset="0"/>
            </a:endParaRPr>
          </a:p>
          <a:p>
            <a:pPr marL="0" marR="0">
              <a:lnSpc>
                <a:spcPct val="120000"/>
              </a:lnSpc>
              <a:spcBef>
                <a:spcPts val="0"/>
              </a:spcBef>
            </a:pPr>
            <a:r>
              <a:rPr lang="en-US" sz="2200" dirty="0">
                <a:solidFill>
                  <a:srgbClr val="7030A0"/>
                </a:solidFill>
                <a:effectLst/>
                <a:ea typeface="Times New Roman" panose="02020603050405020304" pitchFamily="18" charset="0"/>
                <a:cs typeface="Arial" panose="020B0604020202020204" pitchFamily="34" charset="0"/>
              </a:rPr>
              <a:t>Minimum length is 8 characters</a:t>
            </a:r>
          </a:p>
          <a:p>
            <a:pPr marL="0" marR="0">
              <a:lnSpc>
                <a:spcPct val="120000"/>
              </a:lnSpc>
              <a:spcBef>
                <a:spcPts val="0"/>
              </a:spcBef>
            </a:pPr>
            <a:r>
              <a:rPr lang="en-US" sz="2200" dirty="0">
                <a:solidFill>
                  <a:srgbClr val="7030A0"/>
                </a:solidFill>
                <a:effectLst/>
                <a:ea typeface="Times New Roman" panose="02020603050405020304" pitchFamily="18" charset="0"/>
                <a:cs typeface="Arial" panose="020B0604020202020204" pitchFamily="34" charset="0"/>
              </a:rPr>
              <a:t>Must contain at least one number</a:t>
            </a:r>
          </a:p>
          <a:p>
            <a:pPr marL="0" marR="0">
              <a:lnSpc>
                <a:spcPct val="120000"/>
              </a:lnSpc>
              <a:spcBef>
                <a:spcPts val="0"/>
              </a:spcBef>
            </a:pPr>
            <a:r>
              <a:rPr lang="en-US" sz="2200" dirty="0">
                <a:solidFill>
                  <a:srgbClr val="7030A0"/>
                </a:solidFill>
                <a:effectLst/>
                <a:ea typeface="Times New Roman" panose="02020603050405020304" pitchFamily="18" charset="0"/>
                <a:cs typeface="Arial" panose="020B0604020202020204" pitchFamily="34" charset="0"/>
              </a:rPr>
              <a:t>Must contain at least one special character (example: $)</a:t>
            </a:r>
          </a:p>
          <a:p>
            <a:pPr marL="0" marR="0">
              <a:lnSpc>
                <a:spcPct val="120000"/>
              </a:lnSpc>
              <a:spcBef>
                <a:spcPts val="0"/>
              </a:spcBef>
            </a:pPr>
            <a:r>
              <a:rPr lang="en-US" sz="2200" dirty="0">
                <a:solidFill>
                  <a:srgbClr val="7030A0"/>
                </a:solidFill>
                <a:effectLst/>
                <a:ea typeface="Times New Roman" panose="02020603050405020304" pitchFamily="18" charset="0"/>
                <a:cs typeface="Arial" panose="020B0604020202020204" pitchFamily="34" charset="0"/>
              </a:rPr>
              <a:t>The system will prompt you to change your password every 60 days</a:t>
            </a:r>
          </a:p>
          <a:p>
            <a:pPr marL="0" marR="0">
              <a:lnSpc>
                <a:spcPct val="120000"/>
              </a:lnSpc>
              <a:spcBef>
                <a:spcPts val="0"/>
              </a:spcBef>
            </a:pPr>
            <a:r>
              <a:rPr lang="en-US" sz="2200" dirty="0">
                <a:solidFill>
                  <a:srgbClr val="7030A0"/>
                </a:solidFill>
                <a:effectLst/>
                <a:ea typeface="Times New Roman" panose="02020603050405020304" pitchFamily="18" charset="0"/>
                <a:cs typeface="Arial" panose="020B0604020202020204" pitchFamily="34" charset="0"/>
              </a:rPr>
              <a:t>You cannot recycle previous passwords that you have used</a:t>
            </a:r>
          </a:p>
          <a:p>
            <a:pPr marR="0">
              <a:lnSpc>
                <a:spcPct val="120000"/>
              </a:lnSpc>
              <a:spcBef>
                <a:spcPts val="0"/>
              </a:spcBef>
            </a:pPr>
            <a:endParaRPr lang="en-US" sz="2500" dirty="0"/>
          </a:p>
          <a:p>
            <a:pPr marR="0">
              <a:lnSpc>
                <a:spcPct val="120000"/>
              </a:lnSpc>
              <a:spcBef>
                <a:spcPts val="0"/>
              </a:spcBef>
            </a:pPr>
            <a:r>
              <a:rPr lang="en-US" sz="2500" dirty="0"/>
              <a:t>If you cannot remember the password you created (or get an error message), please email </a:t>
            </a:r>
            <a:r>
              <a:rPr lang="en-US" sz="2500" dirty="0">
                <a:hlinkClick r:id="rId4">
                  <a:extLst>
                    <a:ext uri="{A12FA001-AC4F-418D-AE19-62706E023703}">
                      <ahyp:hlinkClr xmlns:ahyp="http://schemas.microsoft.com/office/drawing/2018/hyperlinkcolor" val="tx"/>
                    </a:ext>
                  </a:extLst>
                </a:hlinkClick>
              </a:rPr>
              <a:t>cistac@caci.com</a:t>
            </a:r>
            <a:r>
              <a:rPr lang="en-US" sz="2500" dirty="0"/>
              <a:t> or call 703-679-3200.</a:t>
            </a:r>
            <a:endParaRPr lang="en-US" sz="2500" dirty="0">
              <a:effectLst/>
            </a:endParaRPr>
          </a:p>
          <a:p>
            <a:pPr marR="0">
              <a:lnSpc>
                <a:spcPct val="120000"/>
              </a:lnSpc>
              <a:spcBef>
                <a:spcPts val="0"/>
              </a:spcBef>
            </a:pPr>
            <a:endParaRPr lang="en-US" sz="2600" b="1" u="sng" dirty="0">
              <a:effectLst/>
            </a:endParaRPr>
          </a:p>
          <a:p>
            <a:pPr marR="0">
              <a:lnSpc>
                <a:spcPct val="120000"/>
              </a:lnSpc>
              <a:spcBef>
                <a:spcPts val="0"/>
              </a:spcBef>
            </a:pPr>
            <a:r>
              <a:rPr lang="en-US" sz="3300" b="1" u="sng" dirty="0">
                <a:effectLst/>
              </a:rPr>
              <a:t>SYSTEM:</a:t>
            </a:r>
            <a:r>
              <a:rPr lang="en-US" sz="3300" b="1" dirty="0">
                <a:effectLst/>
              </a:rPr>
              <a:t> </a:t>
            </a:r>
            <a:endParaRPr lang="en-US" sz="3300" b="1" dirty="0"/>
          </a:p>
          <a:p>
            <a:pPr marR="0">
              <a:lnSpc>
                <a:spcPct val="120000"/>
              </a:lnSpc>
              <a:spcBef>
                <a:spcPts val="0"/>
              </a:spcBef>
            </a:pPr>
            <a:r>
              <a:rPr lang="en-US" sz="2500" dirty="0">
                <a:effectLst/>
              </a:rPr>
              <a:t>      Enter the System as </a:t>
            </a:r>
            <a:r>
              <a:rPr lang="en-US" sz="2500" b="1" dirty="0">
                <a:effectLst/>
              </a:rPr>
              <a:t>CPSUBK</a:t>
            </a:r>
            <a:r>
              <a:rPr lang="en-US" sz="2500" dirty="0">
                <a:effectLst/>
              </a:rPr>
              <a:t> and then click the </a:t>
            </a:r>
            <a:r>
              <a:rPr lang="en-US" sz="2500" b="1" dirty="0"/>
              <a:t>LOG IN </a:t>
            </a:r>
            <a:r>
              <a:rPr lang="en-US" sz="2500" dirty="0">
                <a:effectLst/>
              </a:rPr>
              <a:t>blue button.</a:t>
            </a:r>
            <a:endParaRPr lang="en-US" sz="2500" dirty="0">
              <a:solidFill>
                <a:schemeClr val="tx1">
                  <a:alpha val="60000"/>
                </a:schemeClr>
              </a:solidFill>
            </a:endParaRPr>
          </a:p>
        </p:txBody>
      </p:sp>
      <p:pic>
        <p:nvPicPr>
          <p:cNvPr id="1028" name="Picture 1">
            <a:extLst>
              <a:ext uri="{FF2B5EF4-FFF2-40B4-BE49-F238E27FC236}">
                <a16:creationId xmlns:a16="http://schemas.microsoft.com/office/drawing/2014/main" id="{2865B155-413B-4302-9D51-79913AD5C86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15325" y="380150"/>
            <a:ext cx="3400424" cy="4946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A183BFA-3F96-4431-A3E2-0CB4AE0C9C9C}"/>
              </a:ext>
            </a:extLst>
          </p:cNvPr>
          <p:cNvSpPr>
            <a:spLocks noGrp="1"/>
          </p:cNvSpPr>
          <p:nvPr>
            <p:ph type="sldNum" sz="quarter" idx="12"/>
          </p:nvPr>
        </p:nvSpPr>
        <p:spPr>
          <a:xfrm>
            <a:off x="8610600" y="6356350"/>
            <a:ext cx="2814638" cy="365125"/>
          </a:xfrm>
        </p:spPr>
        <p:txBody>
          <a:bodyPr vert="horz" lIns="91440" tIns="45720" rIns="91440" bIns="45720" rtlCol="0" anchor="ctr">
            <a:normAutofit/>
          </a:bodyPr>
          <a:lstStyle/>
          <a:p>
            <a:pPr>
              <a:spcAft>
                <a:spcPts val="600"/>
              </a:spcAft>
            </a:pPr>
            <a:fld id="{E18F442E-ECD1-4777-A959-A40EB4225663}" type="slidenum">
              <a:rPr lang="en-US" smtClean="0">
                <a:solidFill>
                  <a:schemeClr val="tx1">
                    <a:alpha val="60000"/>
                  </a:schemeClr>
                </a:solidFill>
              </a:rPr>
              <a:pPr>
                <a:spcAft>
                  <a:spcPts val="600"/>
                </a:spcAft>
              </a:pPr>
              <a:t>3</a:t>
            </a:fld>
            <a:endParaRPr lang="en-US">
              <a:solidFill>
                <a:schemeClr val="tx1">
                  <a:alpha val="60000"/>
                </a:schemeClr>
              </a:solidFill>
            </a:endParaRPr>
          </a:p>
        </p:txBody>
      </p:sp>
      <p:sp>
        <p:nvSpPr>
          <p:cNvPr id="3" name="TextBox 2">
            <a:extLst>
              <a:ext uri="{FF2B5EF4-FFF2-40B4-BE49-F238E27FC236}">
                <a16:creationId xmlns:a16="http://schemas.microsoft.com/office/drawing/2014/main" id="{19940CDD-7455-41EB-B6B2-BC8295A7BC78}"/>
              </a:ext>
            </a:extLst>
          </p:cNvPr>
          <p:cNvSpPr txBox="1"/>
          <p:nvPr/>
        </p:nvSpPr>
        <p:spPr>
          <a:xfrm>
            <a:off x="7041515" y="5537704"/>
            <a:ext cx="4759960" cy="870688"/>
          </a:xfrm>
          <a:prstGeom prst="rect">
            <a:avLst/>
          </a:prstGeom>
          <a:solidFill>
            <a:schemeClr val="bg1"/>
          </a:solidFill>
          <a:ln>
            <a:solidFill>
              <a:schemeClr val="tx1"/>
            </a:solidFill>
          </a:ln>
        </p:spPr>
        <p:txBody>
          <a:bodyPr wrap="square" rtlCol="0">
            <a:spAutoFit/>
          </a:bodyPr>
          <a:lstStyle/>
          <a:p>
            <a:pPr marL="0" marR="0">
              <a:lnSpc>
                <a:spcPts val="1200"/>
              </a:lnSpc>
              <a:spcBef>
                <a:spcPts val="0"/>
              </a:spcBef>
              <a:spcAft>
                <a:spcPts val="0"/>
              </a:spcAft>
            </a:pPr>
            <a:r>
              <a:rPr lang="en-US" sz="1400" dirty="0">
                <a:solidFill>
                  <a:schemeClr val="accent5">
                    <a:lumMod val="75000"/>
                  </a:schemeClr>
                </a:solidFill>
                <a:effectLst/>
                <a:latin typeface="+mj-lt"/>
                <a:ea typeface="Calibri" panose="020F0502020204030204" pitchFamily="34" charset="0"/>
                <a:cs typeface="Arial" panose="020B0604020202020204" pitchFamily="34" charset="0"/>
              </a:rPr>
              <a:t>If you will be logging time for yourself (and viewing or editing TCs for others), you will have two different login EMP IDs (one to log your own time as a sub employee and a different one to edit or view TCs for others).  Make sure you log into correct account for the action you wil</a:t>
            </a:r>
            <a:r>
              <a:rPr lang="en-US" sz="1400" dirty="0">
                <a:solidFill>
                  <a:schemeClr val="accent5">
                    <a:lumMod val="75000"/>
                  </a:schemeClr>
                </a:solidFill>
                <a:latin typeface="+mj-lt"/>
                <a:ea typeface="Calibri" panose="020F0502020204030204" pitchFamily="34" charset="0"/>
                <a:cs typeface="Arial" panose="020B0604020202020204" pitchFamily="34" charset="0"/>
              </a:rPr>
              <a:t>l be performing.</a:t>
            </a:r>
            <a:endParaRPr lang="en-US" sz="1400" dirty="0">
              <a:solidFill>
                <a:schemeClr val="accent5">
                  <a:lumMod val="75000"/>
                </a:schemeClr>
              </a:solidFill>
              <a:effectLst>
                <a:outerShdw blurRad="50800" dist="50800" dir="5400000" algn="ctr" rotWithShape="0">
                  <a:schemeClr val="accent1">
                    <a:lumMod val="20000"/>
                    <a:lumOff val="80000"/>
                  </a:schemeClr>
                </a:outerShdw>
              </a:effectLst>
              <a:latin typeface="+mj-lt"/>
              <a:cs typeface="Arial" panose="020B0604020202020204" pitchFamily="34" charset="0"/>
            </a:endParaRPr>
          </a:p>
        </p:txBody>
      </p:sp>
    </p:spTree>
    <p:extLst>
      <p:ext uri="{BB962C8B-B14F-4D97-AF65-F5344CB8AC3E}">
        <p14:creationId xmlns:p14="http://schemas.microsoft.com/office/powerpoint/2010/main" val="731841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6B145D-52C4-4698-97F4-245F658138A5}"/>
              </a:ext>
            </a:extLst>
          </p:cNvPr>
          <p:cNvSpPr>
            <a:spLocks noGrp="1"/>
          </p:cNvSpPr>
          <p:nvPr>
            <p:ph type="sldNum" sz="quarter" idx="12"/>
          </p:nvPr>
        </p:nvSpPr>
        <p:spPr/>
        <p:txBody>
          <a:bodyPr/>
          <a:lstStyle/>
          <a:p>
            <a:fld id="{E18F442E-ECD1-4777-A959-A40EB4225663}" type="slidenum">
              <a:rPr lang="en-US" smtClean="0"/>
              <a:t>30</a:t>
            </a:fld>
            <a:endParaRPr lang="en-US"/>
          </a:p>
        </p:txBody>
      </p:sp>
      <p:sp>
        <p:nvSpPr>
          <p:cNvPr id="3" name="TextBox 2">
            <a:extLst>
              <a:ext uri="{FF2B5EF4-FFF2-40B4-BE49-F238E27FC236}">
                <a16:creationId xmlns:a16="http://schemas.microsoft.com/office/drawing/2014/main" id="{45BAEB99-A095-470A-AE2A-12197D0DBF1F}"/>
              </a:ext>
            </a:extLst>
          </p:cNvPr>
          <p:cNvSpPr txBox="1"/>
          <p:nvPr/>
        </p:nvSpPr>
        <p:spPr>
          <a:xfrm>
            <a:off x="1404630" y="406400"/>
            <a:ext cx="10106649" cy="2646878"/>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HOW TO CHANGE YOUR PASSWORD</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If you have forgotten your current password (or receiving a login error message), please email </a:t>
            </a:r>
            <a:r>
              <a:rPr lang="en-US" sz="1600" u="sng" dirty="0">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2"/>
              </a:rPr>
              <a:t>cistac@caci.com</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 or call 703-679-3200 to request a password reset.  Please provide your login ID if you have that information.</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If you know what your current password is and want to change it, please follow the below instructions.</a:t>
            </a:r>
            <a:endParaRPr lang="en-US" sz="16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Click on My Menu (the </a:t>
            </a:r>
            <a:r>
              <a:rPr lang="en-US" sz="16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star icon</a:t>
            </a:r>
            <a:r>
              <a:rPr lang="en-US" sz="16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in upper left of the screen).</a:t>
            </a:r>
            <a:endParaRPr lang="en-US" sz="16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Click </a:t>
            </a:r>
            <a:r>
              <a:rPr lang="en-US" sz="16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Manage My Menu</a:t>
            </a:r>
            <a:endParaRPr lang="en-US" sz="1600" dirty="0">
              <a:effectLst/>
              <a:latin typeface="Times New Roman" panose="02020603050405020304" pitchFamily="18" charset="0"/>
              <a:ea typeface="Times New Roman" panose="02020603050405020304" pitchFamily="18" charset="0"/>
            </a:endParaRPr>
          </a:p>
          <a:p>
            <a:endParaRPr lang="en-US" dirty="0"/>
          </a:p>
        </p:txBody>
      </p:sp>
      <p:pic>
        <p:nvPicPr>
          <p:cNvPr id="12290" name="Picture 1">
            <a:extLst>
              <a:ext uri="{FF2B5EF4-FFF2-40B4-BE49-F238E27FC236}">
                <a16:creationId xmlns:a16="http://schemas.microsoft.com/office/drawing/2014/main" id="{8B8B4AB6-48B7-4B52-82CC-3949D3CED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631" y="2870914"/>
            <a:ext cx="9547225" cy="38015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973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010264-A808-43CA-9E90-82F631DB8FBC}"/>
              </a:ext>
            </a:extLst>
          </p:cNvPr>
          <p:cNvSpPr>
            <a:spLocks noGrp="1"/>
          </p:cNvSpPr>
          <p:nvPr>
            <p:ph type="sldNum" sz="quarter" idx="12"/>
          </p:nvPr>
        </p:nvSpPr>
        <p:spPr/>
        <p:txBody>
          <a:bodyPr/>
          <a:lstStyle/>
          <a:p>
            <a:fld id="{E18F442E-ECD1-4777-A959-A40EB4225663}" type="slidenum">
              <a:rPr lang="en-US" smtClean="0"/>
              <a:t>31</a:t>
            </a:fld>
            <a:endParaRPr lang="en-US"/>
          </a:p>
        </p:txBody>
      </p:sp>
      <p:sp>
        <p:nvSpPr>
          <p:cNvPr id="3" name="TextBox 2">
            <a:extLst>
              <a:ext uri="{FF2B5EF4-FFF2-40B4-BE49-F238E27FC236}">
                <a16:creationId xmlns:a16="http://schemas.microsoft.com/office/drawing/2014/main" id="{38D28C80-0A6A-4529-BFEA-F6DE8E3BF963}"/>
              </a:ext>
            </a:extLst>
          </p:cNvPr>
          <p:cNvSpPr txBox="1"/>
          <p:nvPr/>
        </p:nvSpPr>
        <p:spPr>
          <a:xfrm>
            <a:off x="1795145" y="319088"/>
            <a:ext cx="9849168" cy="646331"/>
          </a:xfrm>
          <a:prstGeom prst="rect">
            <a:avLst/>
          </a:prstGeom>
          <a:noFill/>
        </p:spPr>
        <p:txBody>
          <a:bodyPr wrap="square" rtlCol="0">
            <a:spAutoFit/>
          </a:bodyPr>
          <a:lstStyle/>
          <a:p>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Click on the lookup (icon that looks like a magnifying glass) in the </a:t>
            </a:r>
            <a:r>
              <a:rPr lang="en-US" sz="1800" b="1" dirty="0">
                <a:solidFill>
                  <a:srgbClr val="C00000"/>
                </a:solidFill>
                <a:effectLst/>
                <a:latin typeface="Helvetica" panose="020B0604020202020204" pitchFamily="34" charset="0"/>
                <a:ea typeface="Times New Roman" panose="02020603050405020304" pitchFamily="18" charset="0"/>
                <a:cs typeface="Times New Roman" panose="02020603050405020304" pitchFamily="18" charset="0"/>
              </a:rPr>
              <a:t>Reporting Company </a:t>
            </a: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field.</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13314" name="Picture 4">
            <a:extLst>
              <a:ext uri="{FF2B5EF4-FFF2-40B4-BE49-F238E27FC236}">
                <a16:creationId xmlns:a16="http://schemas.microsoft.com/office/drawing/2014/main" id="{41DE674E-BB21-4D98-84AA-B8D412A7E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45" y="728630"/>
            <a:ext cx="6330950" cy="8681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1C1068-1701-4D86-8DE0-8E8FEC692E6C}"/>
              </a:ext>
            </a:extLst>
          </p:cNvPr>
          <p:cNvSpPr txBox="1"/>
          <p:nvPr/>
        </p:nvSpPr>
        <p:spPr>
          <a:xfrm>
            <a:off x="1795145" y="1935790"/>
            <a:ext cx="8920480" cy="369332"/>
          </a:xfrm>
          <a:prstGeom prst="rect">
            <a:avLst/>
          </a:prstGeom>
          <a:noFill/>
        </p:spPr>
        <p:txBody>
          <a:bodyPr wrap="square">
            <a:spAutoFit/>
          </a:bodyPr>
          <a:lstStyle/>
          <a:p>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There is only one option in the pop-up screen (highlight that row and click </a:t>
            </a:r>
            <a:r>
              <a:rPr lang="en-US" sz="1800" b="1" dirty="0">
                <a:solidFill>
                  <a:srgbClr val="C00000"/>
                </a:solidFill>
                <a:effectLst/>
                <a:latin typeface="Helvetica" panose="020B0604020202020204" pitchFamily="34" charset="0"/>
                <a:ea typeface="Times New Roman" panose="02020603050405020304" pitchFamily="18" charset="0"/>
                <a:cs typeface="Times New Roman" panose="02020603050405020304" pitchFamily="18" charset="0"/>
              </a:rPr>
              <a:t>Select</a:t>
            </a: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a:t>
            </a:r>
            <a:endParaRPr lang="en-US" dirty="0"/>
          </a:p>
        </p:txBody>
      </p:sp>
      <p:pic>
        <p:nvPicPr>
          <p:cNvPr id="13315" name="Picture 3">
            <a:extLst>
              <a:ext uri="{FF2B5EF4-FFF2-40B4-BE49-F238E27FC236}">
                <a16:creationId xmlns:a16="http://schemas.microsoft.com/office/drawing/2014/main" id="{A26DA3E5-FE9B-4C28-A025-E5498C9F5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45" y="2567152"/>
            <a:ext cx="8539797" cy="38392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155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DA3E81-298A-4E51-8D44-C5A760151021}"/>
              </a:ext>
            </a:extLst>
          </p:cNvPr>
          <p:cNvSpPr>
            <a:spLocks noGrp="1"/>
          </p:cNvSpPr>
          <p:nvPr>
            <p:ph type="sldNum" sz="quarter" idx="12"/>
          </p:nvPr>
        </p:nvSpPr>
        <p:spPr/>
        <p:txBody>
          <a:bodyPr/>
          <a:lstStyle/>
          <a:p>
            <a:fld id="{E18F442E-ECD1-4777-A959-A40EB4225663}" type="slidenum">
              <a:rPr lang="en-US" smtClean="0"/>
              <a:t>32</a:t>
            </a:fld>
            <a:endParaRPr lang="en-US"/>
          </a:p>
        </p:txBody>
      </p:sp>
      <p:sp>
        <p:nvSpPr>
          <p:cNvPr id="3" name="TextBox 2">
            <a:extLst>
              <a:ext uri="{FF2B5EF4-FFF2-40B4-BE49-F238E27FC236}">
                <a16:creationId xmlns:a16="http://schemas.microsoft.com/office/drawing/2014/main" id="{8DCC50DC-F07F-4F2E-834A-5185D441E15F}"/>
              </a:ext>
            </a:extLst>
          </p:cNvPr>
          <p:cNvSpPr txBox="1"/>
          <p:nvPr/>
        </p:nvSpPr>
        <p:spPr>
          <a:xfrm>
            <a:off x="1690846" y="263844"/>
            <a:ext cx="8810308" cy="1231106"/>
          </a:xfrm>
          <a:prstGeom prst="rect">
            <a:avLst/>
          </a:prstGeom>
          <a:noFill/>
        </p:spPr>
        <p:txBody>
          <a:bodyPr wrap="square" rtlCol="0">
            <a:spAutoFit/>
          </a:bodyPr>
          <a:lstStyle/>
          <a:p>
            <a:pPr marL="0" marR="0">
              <a:spcBef>
                <a:spcPts val="0"/>
              </a:spcBef>
              <a:spcAft>
                <a:spcPts val="0"/>
              </a:spcAft>
            </a:pPr>
            <a:r>
              <a:rPr lang="en-US" sz="1400" dirty="0">
                <a:effectLst/>
                <a:latin typeface="Helvetica" panose="020B0604020202020204" pitchFamily="34" charset="0"/>
                <a:ea typeface="Times New Roman" panose="02020603050405020304" pitchFamily="18" charset="0"/>
                <a:cs typeface="Times New Roman" panose="02020603050405020304" pitchFamily="18" charset="0"/>
              </a:rPr>
              <a:t>In the </a:t>
            </a:r>
            <a:r>
              <a:rPr lang="en-US" sz="1400" b="1" dirty="0">
                <a:solidFill>
                  <a:srgbClr val="C00000"/>
                </a:solidFill>
                <a:effectLst/>
                <a:latin typeface="Helvetica" panose="020B0604020202020204" pitchFamily="34" charset="0"/>
                <a:ea typeface="Times New Roman" panose="02020603050405020304" pitchFamily="18" charset="0"/>
                <a:cs typeface="Times New Roman" panose="02020603050405020304" pitchFamily="18" charset="0"/>
              </a:rPr>
              <a:t>Old Password</a:t>
            </a:r>
            <a:r>
              <a:rPr lang="en-US" sz="1400" dirty="0">
                <a:solidFill>
                  <a:srgbClr val="C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400" dirty="0">
                <a:effectLst/>
                <a:latin typeface="Helvetica" panose="020B0604020202020204" pitchFamily="34" charset="0"/>
                <a:ea typeface="Times New Roman" panose="02020603050405020304" pitchFamily="18" charset="0"/>
                <a:cs typeface="Times New Roman" panose="02020603050405020304" pitchFamily="18" charset="0"/>
              </a:rPr>
              <a:t>field, enter your current password.</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Helvetica" panose="020B0604020202020204" pitchFamily="34" charset="0"/>
                <a:ea typeface="Times New Roman" panose="02020603050405020304" pitchFamily="18" charset="0"/>
                <a:cs typeface="Times New Roman" panose="02020603050405020304" pitchFamily="18" charset="0"/>
              </a:rPr>
              <a:t>In the </a:t>
            </a:r>
            <a:r>
              <a:rPr lang="en-US" sz="1400" b="1" dirty="0">
                <a:solidFill>
                  <a:srgbClr val="C00000"/>
                </a:solidFill>
                <a:effectLst/>
                <a:latin typeface="Helvetica" panose="020B0604020202020204" pitchFamily="34" charset="0"/>
                <a:ea typeface="Times New Roman" panose="02020603050405020304" pitchFamily="18" charset="0"/>
                <a:cs typeface="Times New Roman" panose="02020603050405020304" pitchFamily="18" charset="0"/>
              </a:rPr>
              <a:t>New Password</a:t>
            </a:r>
            <a:r>
              <a:rPr lang="en-US" sz="1400" dirty="0">
                <a:solidFill>
                  <a:srgbClr val="C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400" dirty="0">
                <a:effectLst/>
                <a:latin typeface="Helvetica" panose="020B0604020202020204" pitchFamily="34" charset="0"/>
                <a:ea typeface="Times New Roman" panose="02020603050405020304" pitchFamily="18" charset="0"/>
                <a:cs typeface="Times New Roman" panose="02020603050405020304" pitchFamily="18" charset="0"/>
              </a:rPr>
              <a:t>field, enter your new password.</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Helvetica" panose="020B0604020202020204" pitchFamily="34" charset="0"/>
                <a:ea typeface="Times New Roman" panose="02020603050405020304" pitchFamily="18" charset="0"/>
                <a:cs typeface="Times New Roman" panose="02020603050405020304" pitchFamily="18" charset="0"/>
              </a:rPr>
              <a:t>In the </a:t>
            </a:r>
            <a:r>
              <a:rPr lang="en-US" sz="1400" b="1" dirty="0">
                <a:solidFill>
                  <a:srgbClr val="C00000"/>
                </a:solidFill>
                <a:effectLst/>
                <a:latin typeface="Helvetica" panose="020B0604020202020204" pitchFamily="34" charset="0"/>
                <a:ea typeface="Times New Roman" panose="02020603050405020304" pitchFamily="18" charset="0"/>
                <a:cs typeface="Times New Roman" panose="02020603050405020304" pitchFamily="18" charset="0"/>
              </a:rPr>
              <a:t>Verification</a:t>
            </a:r>
            <a:r>
              <a:rPr lang="en-US" sz="1400" dirty="0">
                <a:effectLst/>
                <a:latin typeface="Helvetica" panose="020B0604020202020204" pitchFamily="34" charset="0"/>
                <a:ea typeface="Times New Roman" panose="02020603050405020304" pitchFamily="18" charset="0"/>
                <a:cs typeface="Times New Roman" panose="02020603050405020304" pitchFamily="18" charset="0"/>
              </a:rPr>
              <a:t> field, re-enter your new password exactly as you entered it in the New Password field.</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Helvetica" panose="020B0604020202020204" pitchFamily="34" charset="0"/>
                <a:ea typeface="Times New Roman" panose="02020603050405020304" pitchFamily="18" charset="0"/>
                <a:cs typeface="Times New Roman" panose="02020603050405020304" pitchFamily="18" charset="0"/>
              </a:rPr>
              <a:t>In the </a:t>
            </a:r>
            <a:r>
              <a:rPr lang="en-US" sz="1400" b="1" dirty="0">
                <a:solidFill>
                  <a:srgbClr val="C00000"/>
                </a:solidFill>
                <a:effectLst/>
                <a:latin typeface="Helvetica" panose="020B0604020202020204" pitchFamily="34" charset="0"/>
                <a:ea typeface="Times New Roman" panose="02020603050405020304" pitchFamily="18" charset="0"/>
                <a:cs typeface="Times New Roman" panose="02020603050405020304" pitchFamily="18" charset="0"/>
              </a:rPr>
              <a:t>PIN</a:t>
            </a:r>
            <a:r>
              <a:rPr lang="en-US" sz="1400" dirty="0">
                <a:effectLst/>
                <a:latin typeface="Helvetica" panose="020B0604020202020204" pitchFamily="34" charset="0"/>
                <a:ea typeface="Times New Roman" panose="02020603050405020304" pitchFamily="18" charset="0"/>
                <a:cs typeface="Times New Roman" panose="02020603050405020304" pitchFamily="18" charset="0"/>
              </a:rPr>
              <a:t> field, enter a personal identification number (any number you want to create).</a:t>
            </a:r>
            <a:endParaRPr lang="en-US" sz="1400" dirty="0">
              <a:effectLst/>
              <a:latin typeface="Times New Roman" panose="02020603050405020304" pitchFamily="18"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D4C82709-48FB-403D-96CD-14DCF37951F8}"/>
              </a:ext>
            </a:extLst>
          </p:cNvPr>
          <p:cNvPicPr>
            <a:picLocks noChangeAspect="1"/>
          </p:cNvPicPr>
          <p:nvPr/>
        </p:nvPicPr>
        <p:blipFill>
          <a:blip r:embed="rId2"/>
          <a:stretch>
            <a:fillRect/>
          </a:stretch>
        </p:blipFill>
        <p:spPr>
          <a:xfrm>
            <a:off x="1690846" y="1342550"/>
            <a:ext cx="8448675" cy="3619975"/>
          </a:xfrm>
          <a:prstGeom prst="rect">
            <a:avLst/>
          </a:prstGeom>
          <a:ln>
            <a:solidFill>
              <a:srgbClr val="000000"/>
            </a:solidFill>
          </a:ln>
        </p:spPr>
      </p:pic>
      <p:sp>
        <p:nvSpPr>
          <p:cNvPr id="7" name="TextBox 6">
            <a:extLst>
              <a:ext uri="{FF2B5EF4-FFF2-40B4-BE49-F238E27FC236}">
                <a16:creationId xmlns:a16="http://schemas.microsoft.com/office/drawing/2014/main" id="{DE6D7DE6-255C-4C48-9506-596E19E3F400}"/>
              </a:ext>
            </a:extLst>
          </p:cNvPr>
          <p:cNvSpPr txBox="1"/>
          <p:nvPr/>
        </p:nvSpPr>
        <p:spPr>
          <a:xfrm>
            <a:off x="1690846" y="5155177"/>
            <a:ext cx="8520429" cy="523220"/>
          </a:xfrm>
          <a:prstGeom prst="rect">
            <a:avLst/>
          </a:prstGeom>
          <a:noFill/>
        </p:spPr>
        <p:txBody>
          <a:bodyPr wrap="square">
            <a:spAutoFit/>
          </a:bodyPr>
          <a:lstStyle/>
          <a:p>
            <a:pPr marL="0" marR="0">
              <a:spcBef>
                <a:spcPts val="0"/>
              </a:spcBef>
              <a:spcAft>
                <a:spcPts val="0"/>
              </a:spcAft>
            </a:pPr>
            <a:r>
              <a:rPr lang="en-US" sz="1400" dirty="0">
                <a:effectLst/>
                <a:latin typeface="Helvetica" panose="020B0604020202020204" pitchFamily="34" charset="0"/>
                <a:ea typeface="Times New Roman" panose="02020603050405020304" pitchFamily="18" charset="0"/>
                <a:cs typeface="Times New Roman" panose="02020603050405020304" pitchFamily="18" charset="0"/>
              </a:rPr>
              <a:t>Click the </a:t>
            </a:r>
            <a:r>
              <a:rPr lang="en-US" sz="1400" b="1" dirty="0">
                <a:solidFill>
                  <a:srgbClr val="C00000"/>
                </a:solidFill>
                <a:effectLst/>
                <a:latin typeface="Helvetica" panose="020B0604020202020204" pitchFamily="34" charset="0"/>
                <a:ea typeface="Times New Roman" panose="02020603050405020304" pitchFamily="18" charset="0"/>
                <a:cs typeface="Times New Roman" panose="02020603050405020304" pitchFamily="18" charset="0"/>
              </a:rPr>
              <a:t>Save</a:t>
            </a:r>
            <a:r>
              <a:rPr lang="en-US" sz="1400" dirty="0">
                <a:effectLst/>
                <a:latin typeface="Helvetica" panose="020B0604020202020204" pitchFamily="34" charset="0"/>
                <a:ea typeface="Times New Roman" panose="02020603050405020304" pitchFamily="18" charset="0"/>
                <a:cs typeface="Times New Roman" panose="02020603050405020304" pitchFamily="18" charset="0"/>
              </a:rPr>
              <a:t> button.</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Helvetica" panose="020B0604020202020204" pitchFamily="34" charset="0"/>
                <a:ea typeface="Times New Roman" panose="02020603050405020304" pitchFamily="18" charset="0"/>
                <a:cs typeface="Times New Roman" panose="02020603050405020304" pitchFamily="18" charset="0"/>
              </a:rPr>
              <a:t>You will see a </a:t>
            </a:r>
            <a:r>
              <a:rPr lang="en-US" sz="1400" b="1" dirty="0">
                <a:solidFill>
                  <a:srgbClr val="C00000"/>
                </a:solidFill>
                <a:effectLst/>
                <a:latin typeface="Helvetica" panose="020B0604020202020204" pitchFamily="34" charset="0"/>
                <a:ea typeface="Times New Roman" panose="02020603050405020304" pitchFamily="18" charset="0"/>
                <a:cs typeface="Times New Roman" panose="02020603050405020304" pitchFamily="18" charset="0"/>
              </a:rPr>
              <a:t>Successfully completed</a:t>
            </a:r>
            <a:r>
              <a:rPr lang="en-US" sz="1400" dirty="0">
                <a:solidFill>
                  <a:srgbClr val="C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400" dirty="0">
                <a:effectLst/>
                <a:latin typeface="Helvetica" panose="020B0604020202020204" pitchFamily="34" charset="0"/>
                <a:ea typeface="Times New Roman" panose="02020603050405020304" pitchFamily="18" charset="0"/>
                <a:cs typeface="Times New Roman" panose="02020603050405020304" pitchFamily="18" charset="0"/>
              </a:rPr>
              <a:t>message appear at the bottom of your screen.</a:t>
            </a:r>
            <a:endParaRPr lang="en-US" sz="1400" dirty="0">
              <a:effectLst/>
              <a:latin typeface="Times New Roman" panose="02020603050405020304" pitchFamily="18" charset="0"/>
              <a:ea typeface="Times New Roman" panose="02020603050405020304" pitchFamily="18" charset="0"/>
            </a:endParaRPr>
          </a:p>
        </p:txBody>
      </p:sp>
      <p:pic>
        <p:nvPicPr>
          <p:cNvPr id="14338" name="Picture 5">
            <a:extLst>
              <a:ext uri="{FF2B5EF4-FFF2-40B4-BE49-F238E27FC236}">
                <a16:creationId xmlns:a16="http://schemas.microsoft.com/office/drawing/2014/main" id="{776D88CE-C07D-42C8-9A5E-9ADACE2E9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126" y="5883275"/>
            <a:ext cx="7219950" cy="63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603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5533B7-E7C0-497C-AF5E-064CBEB9AA7B}"/>
              </a:ext>
            </a:extLst>
          </p:cNvPr>
          <p:cNvSpPr>
            <a:spLocks noGrp="1"/>
          </p:cNvSpPr>
          <p:nvPr>
            <p:ph type="sldNum" sz="quarter" idx="12"/>
          </p:nvPr>
        </p:nvSpPr>
        <p:spPr/>
        <p:txBody>
          <a:bodyPr/>
          <a:lstStyle/>
          <a:p>
            <a:fld id="{E18F442E-ECD1-4777-A959-A40EB4225663}" type="slidenum">
              <a:rPr lang="en-US" smtClean="0"/>
              <a:t>33</a:t>
            </a:fld>
            <a:endParaRPr lang="en-US"/>
          </a:p>
        </p:txBody>
      </p:sp>
      <p:sp>
        <p:nvSpPr>
          <p:cNvPr id="3" name="TextBox 2">
            <a:extLst>
              <a:ext uri="{FF2B5EF4-FFF2-40B4-BE49-F238E27FC236}">
                <a16:creationId xmlns:a16="http://schemas.microsoft.com/office/drawing/2014/main" id="{8124B6DB-DD71-4E20-AFF6-B98780277D7A}"/>
              </a:ext>
            </a:extLst>
          </p:cNvPr>
          <p:cNvSpPr txBox="1"/>
          <p:nvPr/>
        </p:nvSpPr>
        <p:spPr>
          <a:xfrm>
            <a:off x="1542097" y="288732"/>
            <a:ext cx="9960926" cy="2400657"/>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PLEASE TAKE NOTE OF THESE SYSTEM DOWN TIMES</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600" dirty="0">
                <a:effectLst/>
                <a:latin typeface="Helvetica" panose="020B0604020202020204" pitchFamily="34" charset="0"/>
                <a:ea typeface="Times New Roman" panose="02020603050405020304" pitchFamily="18" charset="0"/>
              </a:rPr>
              <a:t>There are times in the evenings after 5:00pm EST when we close timesheet periods while extractions are running.  When we have a timesheet period closed, the system will not allow any timesheets to be edited. When the extraction process finishes, the TS periods are re-opened later that evening for editing again.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effectLst/>
                <a:latin typeface="Helvetica" panose="020B060402020202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latin typeface="Helvetica" panose="020B0604020202020204" pitchFamily="34" charset="0"/>
                <a:ea typeface="Times New Roman" panose="02020603050405020304" pitchFamily="18" charset="0"/>
              </a:rPr>
              <a:t>W</a:t>
            </a:r>
            <a:r>
              <a:rPr lang="en-US" sz="1600" dirty="0">
                <a:effectLst/>
                <a:latin typeface="Helvetica" panose="020B0604020202020204" pitchFamily="34" charset="0"/>
                <a:ea typeface="Times New Roman" panose="02020603050405020304" pitchFamily="18" charset="0"/>
              </a:rPr>
              <a:t>hen we have a TS period closed, the footer of the screen will show a pop-up message </a:t>
            </a:r>
            <a:r>
              <a:rPr lang="en-US" sz="1600" dirty="0">
                <a:solidFill>
                  <a:srgbClr val="000000"/>
                </a:solidFill>
                <a:effectLst/>
                <a:latin typeface="Helvetica" panose="020B0604020202020204" pitchFamily="34" charset="0"/>
                <a:ea typeface="Times New Roman" panose="02020603050405020304" pitchFamily="18" charset="0"/>
              </a:rPr>
              <a:t>indicating “</a:t>
            </a:r>
            <a:r>
              <a:rPr lang="en-US" sz="1600" b="1" dirty="0">
                <a:solidFill>
                  <a:srgbClr val="000000"/>
                </a:solidFill>
                <a:effectLst/>
                <a:latin typeface="Helvetica" panose="020B0604020202020204" pitchFamily="34" charset="0"/>
                <a:ea typeface="Times New Roman" panose="02020603050405020304" pitchFamily="18" charset="0"/>
              </a:rPr>
              <a:t>The timesheet period is closed</a:t>
            </a:r>
            <a:r>
              <a:rPr lang="en-US" sz="1600" dirty="0">
                <a:solidFill>
                  <a:srgbClr val="000000"/>
                </a:solidFill>
                <a:effectLst/>
                <a:latin typeface="Helvetica" panose="020B0604020202020204" pitchFamily="34" charset="0"/>
                <a:ea typeface="Times New Roman" panose="02020603050405020304" pitchFamily="18" charset="0"/>
              </a:rPr>
              <a:t>.” or</a:t>
            </a:r>
            <a:r>
              <a:rPr lang="en-US" sz="1600" dirty="0">
                <a:effectLst/>
                <a:latin typeface="Helvetica" panose="020B0604020202020204" pitchFamily="34" charset="0"/>
                <a:ea typeface="Times New Roman" panose="02020603050405020304" pitchFamily="18" charset="0"/>
              </a:rPr>
              <a:t> the </a:t>
            </a:r>
            <a:r>
              <a:rPr lang="en-US" sz="1600" b="1" dirty="0">
                <a:effectLst/>
                <a:latin typeface="Helvetica" panose="020B0604020202020204" pitchFamily="34" charset="0"/>
                <a:ea typeface="Times New Roman" panose="02020603050405020304" pitchFamily="18" charset="0"/>
              </a:rPr>
              <a:t>Period Ending </a:t>
            </a:r>
            <a:r>
              <a:rPr lang="en-US" sz="1600" dirty="0">
                <a:effectLst/>
                <a:latin typeface="Helvetica" panose="020B0604020202020204" pitchFamily="34" charset="0"/>
                <a:ea typeface="Times New Roman" panose="02020603050405020304" pitchFamily="18" charset="0"/>
              </a:rPr>
              <a:t>box will show as shaded in yellow. </a:t>
            </a:r>
            <a:endParaRPr lang="en-US" sz="1600" dirty="0">
              <a:effectLst/>
              <a:latin typeface="Times New Roman" panose="02020603050405020304" pitchFamily="18"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C0DA2716-F983-40B5-BB63-E63D92A0448A}"/>
              </a:ext>
            </a:extLst>
          </p:cNvPr>
          <p:cNvPicPr>
            <a:picLocks noChangeAspect="1"/>
          </p:cNvPicPr>
          <p:nvPr/>
        </p:nvPicPr>
        <p:blipFill>
          <a:blip r:embed="rId2"/>
          <a:stretch>
            <a:fillRect/>
          </a:stretch>
        </p:blipFill>
        <p:spPr>
          <a:xfrm>
            <a:off x="1542097" y="2809219"/>
            <a:ext cx="9960926" cy="1569742"/>
          </a:xfrm>
          <a:prstGeom prst="rect">
            <a:avLst/>
          </a:prstGeom>
          <a:ln>
            <a:solidFill>
              <a:srgbClr val="000000"/>
            </a:solidFill>
          </a:ln>
        </p:spPr>
      </p:pic>
      <p:pic>
        <p:nvPicPr>
          <p:cNvPr id="15362" name="Picture 1">
            <a:extLst>
              <a:ext uri="{FF2B5EF4-FFF2-40B4-BE49-F238E27FC236}">
                <a16:creationId xmlns:a16="http://schemas.microsoft.com/office/drawing/2014/main" id="{9D61282E-F48B-424D-8B86-8B02F9D8E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097" y="4818379"/>
            <a:ext cx="9960926" cy="8270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8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4E47C2-EB2E-40E2-B2E5-76FCD13BD8F4}"/>
              </a:ext>
            </a:extLst>
          </p:cNvPr>
          <p:cNvSpPr>
            <a:spLocks noGrp="1"/>
          </p:cNvSpPr>
          <p:nvPr>
            <p:ph type="sldNum" sz="quarter" idx="12"/>
          </p:nvPr>
        </p:nvSpPr>
        <p:spPr/>
        <p:txBody>
          <a:bodyPr/>
          <a:lstStyle/>
          <a:p>
            <a:fld id="{E18F442E-ECD1-4777-A959-A40EB4225663}" type="slidenum">
              <a:rPr lang="en-US" smtClean="0"/>
              <a:t>34</a:t>
            </a:fld>
            <a:endParaRPr lang="en-US"/>
          </a:p>
        </p:txBody>
      </p:sp>
      <p:sp>
        <p:nvSpPr>
          <p:cNvPr id="3" name="TextBox 2">
            <a:extLst>
              <a:ext uri="{FF2B5EF4-FFF2-40B4-BE49-F238E27FC236}">
                <a16:creationId xmlns:a16="http://schemas.microsoft.com/office/drawing/2014/main" id="{4321FDF7-7B07-423E-A952-6F91D52A73F6}"/>
              </a:ext>
            </a:extLst>
          </p:cNvPr>
          <p:cNvSpPr txBox="1"/>
          <p:nvPr/>
        </p:nvSpPr>
        <p:spPr>
          <a:xfrm>
            <a:off x="1657350" y="323850"/>
            <a:ext cx="9925050" cy="2783967"/>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PRINT RESOURCE ACTIVITY REPORT</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600" dirty="0">
                <a:latin typeface="Arial" panose="020B0604020202020204" pitchFamily="34" charset="0"/>
                <a:ea typeface="Times New Roman" panose="02020603050405020304" pitchFamily="18" charset="0"/>
                <a:cs typeface="Arial" panose="020B0604020202020204" pitchFamily="34" charset="0"/>
              </a:rPr>
              <a:t>CACI Supervisors, </a:t>
            </a:r>
            <a:r>
              <a:rPr lang="en-US" sz="1600" dirty="0">
                <a:effectLst/>
                <a:latin typeface="Arial" panose="020B0604020202020204" pitchFamily="34" charset="0"/>
                <a:ea typeface="Times New Roman" panose="02020603050405020304" pitchFamily="18" charset="0"/>
                <a:cs typeface="Arial" panose="020B0604020202020204" pitchFamily="34" charset="0"/>
              </a:rPr>
              <a:t>Supplier Managers and Supplier Proxies have access to Print Resource Activity reports.</a:t>
            </a:r>
          </a:p>
          <a:p>
            <a:pPr marL="0" marR="0">
              <a:spcBef>
                <a:spcPts val="0"/>
              </a:spcBef>
              <a:spcAft>
                <a:spcPts val="0"/>
              </a:spcAft>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0" marR="0">
              <a:lnSpc>
                <a:spcPts val="12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200"/>
              </a:lnSpc>
              <a:spcBef>
                <a:spcPts val="0"/>
              </a:spcBef>
              <a:spcAft>
                <a:spcPts val="0"/>
              </a:spcAft>
            </a:pPr>
            <a:r>
              <a:rPr lang="en-US" sz="1600" b="1" u="sng" dirty="0">
                <a:effectLst/>
                <a:latin typeface="Arial" panose="020B0604020202020204" pitchFamily="34" charset="0"/>
                <a:ea typeface="Times New Roman" panose="02020603050405020304" pitchFamily="18" charset="0"/>
                <a:cs typeface="Arial" panose="020B0604020202020204" pitchFamily="34" charset="0"/>
              </a:rPr>
              <a:t>You first have to setup what output option you want: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2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Click on the Print Options Button in the Header of the screen and pick Download.   </a:t>
            </a:r>
          </a:p>
          <a:p>
            <a:pPr marL="342900" marR="0" lvl="0" indent="-342900">
              <a:lnSpc>
                <a:spcPct val="107000"/>
              </a:lnSpc>
              <a:spcBef>
                <a:spcPts val="0"/>
              </a:spcBef>
              <a:spcAft>
                <a:spcPts val="80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Click the File Option tab and choose which file format you want and filename.</a:t>
            </a:r>
          </a:p>
          <a:p>
            <a:endParaRPr lang="en-US" dirty="0"/>
          </a:p>
          <a:p>
            <a:endParaRPr lang="en-US" dirty="0"/>
          </a:p>
        </p:txBody>
      </p:sp>
      <p:pic>
        <p:nvPicPr>
          <p:cNvPr id="4" name="Picture 3">
            <a:extLst>
              <a:ext uri="{FF2B5EF4-FFF2-40B4-BE49-F238E27FC236}">
                <a16:creationId xmlns:a16="http://schemas.microsoft.com/office/drawing/2014/main" id="{7C6D3CA6-AD7B-40E8-9F90-0D37BE21875E}"/>
              </a:ext>
            </a:extLst>
          </p:cNvPr>
          <p:cNvPicPr>
            <a:picLocks noChangeAspect="1"/>
          </p:cNvPicPr>
          <p:nvPr/>
        </p:nvPicPr>
        <p:blipFill>
          <a:blip r:embed="rId2"/>
          <a:stretch>
            <a:fillRect/>
          </a:stretch>
        </p:blipFill>
        <p:spPr>
          <a:xfrm>
            <a:off x="825819" y="2625798"/>
            <a:ext cx="10336215" cy="3908352"/>
          </a:xfrm>
          <a:prstGeom prst="rect">
            <a:avLst/>
          </a:prstGeom>
        </p:spPr>
      </p:pic>
    </p:spTree>
    <p:extLst>
      <p:ext uri="{BB962C8B-B14F-4D97-AF65-F5344CB8AC3E}">
        <p14:creationId xmlns:p14="http://schemas.microsoft.com/office/powerpoint/2010/main" val="2598282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2B2BE0-35B4-4C7D-B2A7-85988ED52A35}"/>
              </a:ext>
            </a:extLst>
          </p:cNvPr>
          <p:cNvSpPr>
            <a:spLocks noGrp="1"/>
          </p:cNvSpPr>
          <p:nvPr>
            <p:ph type="sldNum" sz="quarter" idx="12"/>
          </p:nvPr>
        </p:nvSpPr>
        <p:spPr/>
        <p:txBody>
          <a:bodyPr/>
          <a:lstStyle/>
          <a:p>
            <a:fld id="{E18F442E-ECD1-4777-A959-A40EB4225663}" type="slidenum">
              <a:rPr lang="en-US" smtClean="0"/>
              <a:t>35</a:t>
            </a:fld>
            <a:endParaRPr lang="en-US"/>
          </a:p>
        </p:txBody>
      </p:sp>
      <p:sp>
        <p:nvSpPr>
          <p:cNvPr id="3" name="TextBox 2">
            <a:extLst>
              <a:ext uri="{FF2B5EF4-FFF2-40B4-BE49-F238E27FC236}">
                <a16:creationId xmlns:a16="http://schemas.microsoft.com/office/drawing/2014/main" id="{250406C8-4875-4A30-A936-CB8305BF4586}"/>
              </a:ext>
            </a:extLst>
          </p:cNvPr>
          <p:cNvSpPr txBox="1"/>
          <p:nvPr/>
        </p:nvSpPr>
        <p:spPr>
          <a:xfrm>
            <a:off x="1635760" y="203200"/>
            <a:ext cx="10017760" cy="2527936"/>
          </a:xfrm>
          <a:prstGeom prst="rect">
            <a:avLst/>
          </a:prstGeom>
          <a:noFill/>
        </p:spPr>
        <p:txBody>
          <a:bodyPr wrap="square" rtlCol="0">
            <a:spAutoFit/>
          </a:bodyPr>
          <a:lstStyle/>
          <a:p>
            <a:pPr marL="0" marR="0">
              <a:spcBef>
                <a:spcPts val="0"/>
              </a:spcBef>
              <a:spcAft>
                <a:spcPts val="0"/>
              </a:spcAft>
            </a:pPr>
            <a:r>
              <a:rPr lang="en-US" sz="1600" b="1" u="sng" dirty="0">
                <a:latin typeface="Arial" panose="020B0604020202020204" pitchFamily="34" charset="0"/>
                <a:ea typeface="Calibri" panose="020F0502020204030204" pitchFamily="34" charset="0"/>
                <a:cs typeface="Arial" panose="020B0604020202020204" pitchFamily="34" charset="0"/>
              </a:rPr>
              <a:t>Menu Option:</a:t>
            </a:r>
          </a:p>
          <a:p>
            <a:pPr marL="0" marR="0">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Time &amp; Expense, Time, Timesheet Report &amp; Inquiries, Print Resource Activity Report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Clr>
                <a:srgbClr val="337AB7"/>
              </a:buClr>
              <a:buSzPts val="1200"/>
              <a:buFont typeface="Times New Roman" panose="02020603050405020304" pitchFamily="18" charset="0"/>
              <a:buAutoNum type="arabicPeriod"/>
            </a:pPr>
            <a:r>
              <a:rPr lang="en-US" sz="1600" dirty="0">
                <a:solidFill>
                  <a:srgbClr val="636466"/>
                </a:solidFill>
                <a:effectLst/>
                <a:latin typeface="Arial" panose="020B0604020202020204" pitchFamily="34" charset="0"/>
                <a:ea typeface="Times New Roman" panose="02020603050405020304" pitchFamily="18" charset="0"/>
                <a:cs typeface="Arial" panose="020B0604020202020204" pitchFamily="34" charset="0"/>
              </a:rPr>
              <a:t>Fill in the Date Range section</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Clr>
                <a:srgbClr val="337AB7"/>
              </a:buClr>
              <a:buSzPts val="1200"/>
              <a:buFont typeface="Times New Roman" panose="02020603050405020304" pitchFamily="18" charset="0"/>
              <a:buAutoNum type="arabicPeriod"/>
            </a:pPr>
            <a:r>
              <a:rPr lang="en-US" sz="1600" dirty="0">
                <a:solidFill>
                  <a:srgbClr val="636466"/>
                </a:solidFill>
                <a:effectLst/>
                <a:latin typeface="Arial" panose="020B0604020202020204" pitchFamily="34" charset="0"/>
                <a:ea typeface="Times New Roman" panose="02020603050405020304" pitchFamily="18" charset="0"/>
                <a:cs typeface="Arial" panose="020B0604020202020204" pitchFamily="34" charset="0"/>
              </a:rPr>
              <a:t>Click Show Details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Clr>
                <a:srgbClr val="337AB7"/>
              </a:buClr>
              <a:buSzPts val="1200"/>
              <a:buFont typeface="Times New Roman" panose="02020603050405020304" pitchFamily="18" charset="0"/>
              <a:buAutoNum type="arabicPeriod"/>
            </a:pPr>
            <a:r>
              <a:rPr lang="en-US" sz="1600" dirty="0">
                <a:solidFill>
                  <a:srgbClr val="636466"/>
                </a:solidFill>
                <a:latin typeface="Arial" panose="020B0604020202020204" pitchFamily="34" charset="0"/>
                <a:ea typeface="Times New Roman" panose="02020603050405020304" pitchFamily="18" charset="0"/>
                <a:cs typeface="Arial" panose="020B0604020202020204" pitchFamily="34" charset="0"/>
              </a:rPr>
              <a:t>Choose</a:t>
            </a:r>
            <a:r>
              <a:rPr lang="en-US" sz="1600" dirty="0">
                <a:solidFill>
                  <a:srgbClr val="636466"/>
                </a:solidFill>
                <a:effectLst/>
                <a:latin typeface="Arial" panose="020B0604020202020204" pitchFamily="34" charset="0"/>
                <a:ea typeface="Times New Roman" panose="02020603050405020304" pitchFamily="18" charset="0"/>
                <a:cs typeface="Arial" panose="020B0604020202020204" pitchFamily="34" charset="0"/>
              </a:rPr>
              <a:t> Drill Down Option you want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Clr>
                <a:srgbClr val="337AB7"/>
              </a:buClr>
              <a:buSzPts val="1200"/>
              <a:buFont typeface="Times New Roman" panose="02020603050405020304" pitchFamily="18" charset="0"/>
              <a:buAutoNum type="arabicPeriod"/>
            </a:pPr>
            <a:r>
              <a:rPr lang="en-US" sz="1600" dirty="0">
                <a:solidFill>
                  <a:srgbClr val="636466"/>
                </a:solidFill>
                <a:latin typeface="Arial" panose="020B0604020202020204" pitchFamily="34" charset="0"/>
                <a:ea typeface="Times New Roman" panose="02020603050405020304" pitchFamily="18" charset="0"/>
                <a:cs typeface="Arial" panose="020B0604020202020204" pitchFamily="34" charset="0"/>
              </a:rPr>
              <a:t>Choose</a:t>
            </a:r>
            <a:r>
              <a:rPr lang="en-US" sz="1600" dirty="0">
                <a:solidFill>
                  <a:srgbClr val="636466"/>
                </a:solidFill>
                <a:effectLst/>
                <a:latin typeface="Arial" panose="020B0604020202020204" pitchFamily="34" charset="0"/>
                <a:ea typeface="Times New Roman" panose="02020603050405020304" pitchFamily="18" charset="0"/>
                <a:cs typeface="Arial" panose="020B0604020202020204" pitchFamily="34" charset="0"/>
              </a:rPr>
              <a:t> Additional Detail Columns that you want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800"/>
              </a:spcAft>
              <a:buClr>
                <a:srgbClr val="337AB7"/>
              </a:buClr>
              <a:buSzPts val="1200"/>
              <a:buFont typeface="Times New Roman" panose="02020603050405020304" pitchFamily="18" charset="0"/>
              <a:buAutoNum type="arabicPeriod"/>
            </a:pPr>
            <a:r>
              <a:rPr lang="en-US" sz="1600" dirty="0">
                <a:solidFill>
                  <a:srgbClr val="636466"/>
                </a:solidFill>
                <a:effectLst/>
                <a:latin typeface="Arial" panose="020B0604020202020204" pitchFamily="34" charset="0"/>
                <a:ea typeface="Times New Roman" panose="02020603050405020304" pitchFamily="18" charset="0"/>
                <a:cs typeface="Arial" panose="020B0604020202020204" pitchFamily="34" charset="0"/>
              </a:rPr>
              <a:t>In the Employee Selection, check the box of the review group you want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11882E44-D58B-46BA-B71E-AAE34D681B21}"/>
              </a:ext>
            </a:extLst>
          </p:cNvPr>
          <p:cNvPicPr>
            <a:picLocks noChangeAspect="1"/>
          </p:cNvPicPr>
          <p:nvPr/>
        </p:nvPicPr>
        <p:blipFill>
          <a:blip r:embed="rId2"/>
          <a:stretch>
            <a:fillRect/>
          </a:stretch>
        </p:blipFill>
        <p:spPr>
          <a:xfrm>
            <a:off x="2581910" y="2529839"/>
            <a:ext cx="7639050" cy="4141155"/>
          </a:xfrm>
          <a:prstGeom prst="rect">
            <a:avLst/>
          </a:prstGeom>
          <a:ln>
            <a:solidFill>
              <a:schemeClr val="accent1"/>
            </a:solidFill>
          </a:ln>
        </p:spPr>
      </p:pic>
    </p:spTree>
    <p:extLst>
      <p:ext uri="{BB962C8B-B14F-4D97-AF65-F5344CB8AC3E}">
        <p14:creationId xmlns:p14="http://schemas.microsoft.com/office/powerpoint/2010/main" val="2823393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0B7CC-FBBF-48C4-8B5F-44A6DE51BC8E}"/>
              </a:ext>
            </a:extLst>
          </p:cNvPr>
          <p:cNvSpPr>
            <a:spLocks noGrp="1"/>
          </p:cNvSpPr>
          <p:nvPr>
            <p:ph type="sldNum" sz="quarter" idx="12"/>
          </p:nvPr>
        </p:nvSpPr>
        <p:spPr/>
        <p:txBody>
          <a:bodyPr/>
          <a:lstStyle/>
          <a:p>
            <a:fld id="{E18F442E-ECD1-4777-A959-A40EB4225663}" type="slidenum">
              <a:rPr lang="en-US" smtClean="0"/>
              <a:t>36</a:t>
            </a:fld>
            <a:endParaRPr lang="en-US"/>
          </a:p>
        </p:txBody>
      </p:sp>
      <p:sp>
        <p:nvSpPr>
          <p:cNvPr id="3" name="TextBox 2">
            <a:extLst>
              <a:ext uri="{FF2B5EF4-FFF2-40B4-BE49-F238E27FC236}">
                <a16:creationId xmlns:a16="http://schemas.microsoft.com/office/drawing/2014/main" id="{B59A06B5-5C93-4A80-BB46-A9DC26D86589}"/>
              </a:ext>
            </a:extLst>
          </p:cNvPr>
          <p:cNvSpPr txBox="1"/>
          <p:nvPr/>
        </p:nvSpPr>
        <p:spPr>
          <a:xfrm>
            <a:off x="1635760" y="294640"/>
            <a:ext cx="10048240" cy="923330"/>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Click the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printer icon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the header.</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Click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Employee Activity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n-US" dirty="0"/>
          </a:p>
        </p:txBody>
      </p:sp>
      <p:pic>
        <p:nvPicPr>
          <p:cNvPr id="4" name="Picture 3">
            <a:extLst>
              <a:ext uri="{FF2B5EF4-FFF2-40B4-BE49-F238E27FC236}">
                <a16:creationId xmlns:a16="http://schemas.microsoft.com/office/drawing/2014/main" id="{288171A1-A418-4B6A-8D77-82E51A4BF916}"/>
              </a:ext>
            </a:extLst>
          </p:cNvPr>
          <p:cNvPicPr>
            <a:picLocks noChangeAspect="1"/>
          </p:cNvPicPr>
          <p:nvPr/>
        </p:nvPicPr>
        <p:blipFill>
          <a:blip r:embed="rId2"/>
          <a:stretch>
            <a:fillRect/>
          </a:stretch>
        </p:blipFill>
        <p:spPr>
          <a:xfrm>
            <a:off x="1289840" y="1093395"/>
            <a:ext cx="9266400" cy="3241937"/>
          </a:xfrm>
          <a:prstGeom prst="rect">
            <a:avLst/>
          </a:prstGeom>
          <a:ln>
            <a:solidFill>
              <a:schemeClr val="tx1"/>
            </a:solidFill>
          </a:ln>
        </p:spPr>
      </p:pic>
      <p:sp>
        <p:nvSpPr>
          <p:cNvPr id="5" name="TextBox 4">
            <a:extLst>
              <a:ext uri="{FF2B5EF4-FFF2-40B4-BE49-F238E27FC236}">
                <a16:creationId xmlns:a16="http://schemas.microsoft.com/office/drawing/2014/main" id="{8C7FF23F-4B14-44AE-800A-B7E1650A9C0D}"/>
              </a:ext>
            </a:extLst>
          </p:cNvPr>
          <p:cNvSpPr txBox="1"/>
          <p:nvPr/>
        </p:nvSpPr>
        <p:spPr>
          <a:xfrm>
            <a:off x="1289840" y="4550410"/>
            <a:ext cx="9266400" cy="892552"/>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When the report finishes, the below message will appear at the bottom of page.</a:t>
            </a:r>
          </a:p>
          <a:p>
            <a:pPr marL="285750" marR="0" indent="-285750">
              <a:spcBef>
                <a:spcPts val="0"/>
              </a:spcBef>
              <a:spcAft>
                <a:spcPts val="0"/>
              </a:spcAf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C</a:t>
            </a:r>
            <a:r>
              <a:rPr lang="en-US" sz="1600" dirty="0">
                <a:effectLst/>
                <a:latin typeface="Arial" panose="020B0604020202020204" pitchFamily="34" charset="0"/>
                <a:ea typeface="Times New Roman" panose="02020603050405020304" pitchFamily="18" charset="0"/>
                <a:cs typeface="Arial" panose="020B0604020202020204" pitchFamily="34" charset="0"/>
              </a:rPr>
              <a:t>hoose to Open or Save.</a:t>
            </a:r>
          </a:p>
          <a:p>
            <a:endParaRPr lang="en-US" dirty="0"/>
          </a:p>
        </p:txBody>
      </p:sp>
      <p:pic>
        <p:nvPicPr>
          <p:cNvPr id="6" name="Picture 5">
            <a:extLst>
              <a:ext uri="{FF2B5EF4-FFF2-40B4-BE49-F238E27FC236}">
                <a16:creationId xmlns:a16="http://schemas.microsoft.com/office/drawing/2014/main" id="{47BB189B-C95E-4B21-83A6-1A12DAE627B4}"/>
              </a:ext>
            </a:extLst>
          </p:cNvPr>
          <p:cNvPicPr>
            <a:picLocks noChangeAspect="1"/>
          </p:cNvPicPr>
          <p:nvPr/>
        </p:nvPicPr>
        <p:blipFill>
          <a:blip r:embed="rId3"/>
          <a:stretch>
            <a:fillRect/>
          </a:stretch>
        </p:blipFill>
        <p:spPr>
          <a:xfrm>
            <a:off x="688977" y="5182969"/>
            <a:ext cx="10373310" cy="882868"/>
          </a:xfrm>
          <a:prstGeom prst="rect">
            <a:avLst/>
          </a:prstGeom>
          <a:ln>
            <a:solidFill>
              <a:schemeClr val="tx1"/>
            </a:solidFill>
          </a:ln>
        </p:spPr>
      </p:pic>
    </p:spTree>
    <p:extLst>
      <p:ext uri="{BB962C8B-B14F-4D97-AF65-F5344CB8AC3E}">
        <p14:creationId xmlns:p14="http://schemas.microsoft.com/office/powerpoint/2010/main" val="423397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C7AE62-11F5-4969-BED9-6B36A5A58DEA}"/>
              </a:ext>
            </a:extLst>
          </p:cNvPr>
          <p:cNvSpPr>
            <a:spLocks noGrp="1"/>
          </p:cNvSpPr>
          <p:nvPr>
            <p:ph type="sldNum" sz="quarter" idx="12"/>
          </p:nvPr>
        </p:nvSpPr>
        <p:spPr/>
        <p:txBody>
          <a:bodyPr/>
          <a:lstStyle/>
          <a:p>
            <a:fld id="{E18F442E-ECD1-4777-A959-A40EB4225663}" type="slidenum">
              <a:rPr lang="en-US" smtClean="0"/>
              <a:t>37</a:t>
            </a:fld>
            <a:endParaRPr lang="en-US"/>
          </a:p>
        </p:txBody>
      </p:sp>
      <p:sp>
        <p:nvSpPr>
          <p:cNvPr id="3" name="TextBox 2">
            <a:extLst>
              <a:ext uri="{FF2B5EF4-FFF2-40B4-BE49-F238E27FC236}">
                <a16:creationId xmlns:a16="http://schemas.microsoft.com/office/drawing/2014/main" id="{DC935D8D-12E1-4437-BB9F-32520CE8C54B}"/>
              </a:ext>
            </a:extLst>
          </p:cNvPr>
          <p:cNvSpPr txBox="1"/>
          <p:nvPr/>
        </p:nvSpPr>
        <p:spPr>
          <a:xfrm>
            <a:off x="1635760" y="203200"/>
            <a:ext cx="9867263" cy="923330"/>
          </a:xfrm>
          <a:prstGeom prst="rect">
            <a:avLst/>
          </a:prstGeom>
          <a:noFill/>
        </p:spPr>
        <p:txBody>
          <a:bodyPr wrap="square" rtlCol="0">
            <a:spAutoFit/>
          </a:bodyPr>
          <a:lstStyle/>
          <a:p>
            <a:r>
              <a:rPr lang="en-US" sz="1800" b="1" dirty="0">
                <a:effectLst/>
                <a:latin typeface="Arial" panose="020B0604020202020204" pitchFamily="34" charset="0"/>
                <a:ea typeface="Times New Roman" panose="02020603050405020304" pitchFamily="18" charset="0"/>
                <a:cs typeface="Arial" panose="020B0604020202020204" pitchFamily="34" charset="0"/>
              </a:rPr>
              <a:t>SAMPLE OF REPORT: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1234BDD9-4061-4F13-A227-A01DF5001C22}"/>
              </a:ext>
            </a:extLst>
          </p:cNvPr>
          <p:cNvPicPr>
            <a:picLocks noChangeAspect="1"/>
          </p:cNvPicPr>
          <p:nvPr/>
        </p:nvPicPr>
        <p:blipFill>
          <a:blip r:embed="rId2"/>
          <a:stretch>
            <a:fillRect/>
          </a:stretch>
        </p:blipFill>
        <p:spPr>
          <a:xfrm>
            <a:off x="609600" y="1609725"/>
            <a:ext cx="10972800" cy="3638550"/>
          </a:xfrm>
          <a:prstGeom prst="rect">
            <a:avLst/>
          </a:prstGeom>
          <a:ln>
            <a:solidFill>
              <a:schemeClr val="tx1"/>
            </a:solidFill>
          </a:ln>
        </p:spPr>
      </p:pic>
    </p:spTree>
    <p:extLst>
      <p:ext uri="{BB962C8B-B14F-4D97-AF65-F5344CB8AC3E}">
        <p14:creationId xmlns:p14="http://schemas.microsoft.com/office/powerpoint/2010/main" val="111209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DAA634-937F-43DE-9D54-0598C1D3EDBE}"/>
              </a:ext>
            </a:extLst>
          </p:cNvPr>
          <p:cNvSpPr>
            <a:spLocks noGrp="1"/>
          </p:cNvSpPr>
          <p:nvPr>
            <p:ph type="sldNum" sz="quarter" idx="12"/>
          </p:nvPr>
        </p:nvSpPr>
        <p:spPr/>
        <p:txBody>
          <a:bodyPr/>
          <a:lstStyle/>
          <a:p>
            <a:fld id="{E18F442E-ECD1-4777-A959-A40EB4225663}" type="slidenum">
              <a:rPr lang="en-US" smtClean="0"/>
              <a:t>4</a:t>
            </a:fld>
            <a:endParaRPr lang="en-US"/>
          </a:p>
        </p:txBody>
      </p:sp>
      <p:sp>
        <p:nvSpPr>
          <p:cNvPr id="3" name="TextBox 2">
            <a:extLst>
              <a:ext uri="{FF2B5EF4-FFF2-40B4-BE49-F238E27FC236}">
                <a16:creationId xmlns:a16="http://schemas.microsoft.com/office/drawing/2014/main" id="{5A954392-9942-4E92-A4D8-9393EDD4569A}"/>
              </a:ext>
            </a:extLst>
          </p:cNvPr>
          <p:cNvSpPr txBox="1"/>
          <p:nvPr/>
        </p:nvSpPr>
        <p:spPr>
          <a:xfrm>
            <a:off x="1762125" y="371475"/>
            <a:ext cx="9740898" cy="2308324"/>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HOW TO VIEW SUB EMPLOYEE TIMESHEETS</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800" b="1" u="sng" dirty="0">
                <a:solidFill>
                  <a:srgbClr val="000000"/>
                </a:solidFill>
                <a:effectLst/>
                <a:latin typeface="Helv"/>
                <a:ea typeface="Times New Roman" panose="02020603050405020304" pitchFamily="18" charset="0"/>
                <a:cs typeface="Helv"/>
              </a:rPr>
              <a:t>Use Menu Options: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Helv"/>
                <a:ea typeface="Times New Roman" panose="02020603050405020304" pitchFamily="18" charset="0"/>
                <a:cs typeface="Helv"/>
              </a:rPr>
              <a:t>Time &amp; Expense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Helv"/>
                <a:ea typeface="Times New Roman" panose="02020603050405020304" pitchFamily="18" charset="0"/>
                <a:cs typeface="Helv"/>
              </a:rPr>
              <a:t>Time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Helv"/>
                <a:ea typeface="Times New Roman" panose="02020603050405020304" pitchFamily="18" charset="0"/>
                <a:cs typeface="Helv"/>
              </a:rPr>
              <a:t>Timesheets</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Helv"/>
                <a:ea typeface="Times New Roman" panose="02020603050405020304" pitchFamily="18" charset="0"/>
                <a:cs typeface="Helv"/>
              </a:rPr>
              <a:t>Manage/Approve Timesheets</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F4A0F6B1-92DA-4912-97BD-DA9CD07A6B83}"/>
              </a:ext>
            </a:extLst>
          </p:cNvPr>
          <p:cNvPicPr>
            <a:picLocks noChangeAspect="1"/>
          </p:cNvPicPr>
          <p:nvPr/>
        </p:nvPicPr>
        <p:blipFill>
          <a:blip r:embed="rId2"/>
          <a:stretch>
            <a:fillRect/>
          </a:stretch>
        </p:blipFill>
        <p:spPr>
          <a:xfrm>
            <a:off x="1236356" y="2679799"/>
            <a:ext cx="9715500" cy="3152775"/>
          </a:xfrm>
          <a:prstGeom prst="rect">
            <a:avLst/>
          </a:prstGeom>
          <a:ln>
            <a:solidFill>
              <a:schemeClr val="accent1"/>
            </a:solidFill>
          </a:ln>
        </p:spPr>
      </p:pic>
    </p:spTree>
    <p:extLst>
      <p:ext uri="{BB962C8B-B14F-4D97-AF65-F5344CB8AC3E}">
        <p14:creationId xmlns:p14="http://schemas.microsoft.com/office/powerpoint/2010/main" val="415834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511240-1E79-47E3-BD15-81254CA2632F}"/>
              </a:ext>
            </a:extLst>
          </p:cNvPr>
          <p:cNvSpPr>
            <a:spLocks noGrp="1"/>
          </p:cNvSpPr>
          <p:nvPr>
            <p:ph type="sldNum" sz="quarter" idx="12"/>
          </p:nvPr>
        </p:nvSpPr>
        <p:spPr/>
        <p:txBody>
          <a:bodyPr/>
          <a:lstStyle/>
          <a:p>
            <a:fld id="{E18F442E-ECD1-4777-A959-A40EB4225663}" type="slidenum">
              <a:rPr lang="en-US" smtClean="0"/>
              <a:t>5</a:t>
            </a:fld>
            <a:endParaRPr lang="en-US"/>
          </a:p>
        </p:txBody>
      </p:sp>
      <p:sp>
        <p:nvSpPr>
          <p:cNvPr id="3" name="TextBox 2">
            <a:extLst>
              <a:ext uri="{FF2B5EF4-FFF2-40B4-BE49-F238E27FC236}">
                <a16:creationId xmlns:a16="http://schemas.microsoft.com/office/drawing/2014/main" id="{E1415AD2-F4F0-4E3E-AFB3-AA40AF9ACF70}"/>
              </a:ext>
            </a:extLst>
          </p:cNvPr>
          <p:cNvSpPr txBox="1"/>
          <p:nvPr/>
        </p:nvSpPr>
        <p:spPr>
          <a:xfrm>
            <a:off x="1717040" y="207789"/>
            <a:ext cx="9977120" cy="3000309"/>
          </a:xfrm>
          <a:prstGeom prst="rect">
            <a:avLst/>
          </a:prstGeom>
          <a:noFill/>
        </p:spPr>
        <p:txBody>
          <a:bodyPr wrap="square" rtlCol="0">
            <a:spAutoFit/>
          </a:bodyPr>
          <a:lstStyle/>
          <a:p>
            <a:pPr marL="0" marR="0">
              <a:spcBef>
                <a:spcPts val="0"/>
              </a:spcBef>
              <a:spcAft>
                <a:spcPts val="0"/>
              </a:spcAft>
            </a:pPr>
            <a:r>
              <a:rPr lang="en-US" sz="1800" b="1" u="sng" dirty="0">
                <a:effectLst/>
                <a:latin typeface="Helv"/>
                <a:ea typeface="Times New Roman" panose="02020603050405020304" pitchFamily="18" charset="0"/>
                <a:cs typeface="Helv"/>
              </a:rPr>
              <a:t>TO SEE ALL TIMESHEETS ALREADY CREATED: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u="none" strike="noStrike" dirty="0">
                <a:solidFill>
                  <a:srgbClr val="00B0F0"/>
                </a:solidFill>
                <a:effectLst/>
                <a:latin typeface="Helv"/>
                <a:ea typeface="Times New Roman" panose="02020603050405020304" pitchFamily="18" charset="0"/>
                <a:cs typeface="Helv"/>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FILTER BY</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drop down list, pick Status (</a:t>
            </a:r>
            <a:r>
              <a:rPr lang="en-US" sz="1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Do </a:t>
            </a:r>
            <a:r>
              <a:rPr lang="en-US" sz="1600" i="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NOT</a:t>
            </a:r>
            <a:r>
              <a:rPr lang="en-US" sz="1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pick Approval as it does not work</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FUNCTION</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Use lookup to choose role (</a:t>
            </a:r>
            <a:r>
              <a:rPr lang="en-US" sz="1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i.e., Proxy, etc.).</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STATUS</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Check all boxes in the Status column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LIGHTNING BOLT</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Click the Execute button (Lightning bolt) in the header.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R</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esults appear mid-way down under the blue bar labelled Timesheet.  You can narrow your search as you see fit by filling in appropriate search boxes (i.e., if you know the EMP ID, you can put it in ID field).  Please note that Year is the CACI fiscal year (July to June), not the calendar year.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829CB1D-550E-4C6A-8418-CCAD03252230}"/>
              </a:ext>
            </a:extLst>
          </p:cNvPr>
          <p:cNvPicPr>
            <a:picLocks noChangeAspect="1"/>
          </p:cNvPicPr>
          <p:nvPr/>
        </p:nvPicPr>
        <p:blipFill>
          <a:blip r:embed="rId2"/>
          <a:stretch>
            <a:fillRect/>
          </a:stretch>
        </p:blipFill>
        <p:spPr>
          <a:xfrm>
            <a:off x="1422400" y="2986563"/>
            <a:ext cx="9337040" cy="3536158"/>
          </a:xfrm>
          <a:prstGeom prst="rect">
            <a:avLst/>
          </a:prstGeom>
          <a:ln>
            <a:solidFill>
              <a:schemeClr val="accent1"/>
            </a:solidFill>
          </a:ln>
        </p:spPr>
      </p:pic>
    </p:spTree>
    <p:extLst>
      <p:ext uri="{BB962C8B-B14F-4D97-AF65-F5344CB8AC3E}">
        <p14:creationId xmlns:p14="http://schemas.microsoft.com/office/powerpoint/2010/main" val="795517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E7BA6D-EF45-4868-88FF-837A965D53CB}"/>
              </a:ext>
            </a:extLst>
          </p:cNvPr>
          <p:cNvSpPr>
            <a:spLocks noGrp="1"/>
          </p:cNvSpPr>
          <p:nvPr>
            <p:ph type="sldNum" sz="quarter" idx="12"/>
          </p:nvPr>
        </p:nvSpPr>
        <p:spPr/>
        <p:txBody>
          <a:bodyPr/>
          <a:lstStyle/>
          <a:p>
            <a:fld id="{E18F442E-ECD1-4777-A959-A40EB4225663}" type="slidenum">
              <a:rPr lang="en-US" smtClean="0"/>
              <a:t>6</a:t>
            </a:fld>
            <a:endParaRPr lang="en-US"/>
          </a:p>
        </p:txBody>
      </p:sp>
      <p:sp>
        <p:nvSpPr>
          <p:cNvPr id="3" name="TextBox 2">
            <a:extLst>
              <a:ext uri="{FF2B5EF4-FFF2-40B4-BE49-F238E27FC236}">
                <a16:creationId xmlns:a16="http://schemas.microsoft.com/office/drawing/2014/main" id="{7C5B04A2-9DF7-48F8-91D0-5CFDAD544FE3}"/>
              </a:ext>
            </a:extLst>
          </p:cNvPr>
          <p:cNvSpPr txBox="1"/>
          <p:nvPr/>
        </p:nvSpPr>
        <p:spPr>
          <a:xfrm>
            <a:off x="1590040" y="243565"/>
            <a:ext cx="10109200" cy="2572243"/>
          </a:xfrm>
          <a:prstGeom prst="rect">
            <a:avLst/>
          </a:prstGeom>
          <a:noFill/>
        </p:spPr>
        <p:txBody>
          <a:bodyPr wrap="square" rtlCol="0">
            <a:spAutoFit/>
          </a:bodyPr>
          <a:lstStyle/>
          <a:p>
            <a:r>
              <a:rPr lang="en-US" sz="1800" b="1" u="sng" dirty="0">
                <a:effectLst/>
                <a:latin typeface="Helv"/>
                <a:ea typeface="Times New Roman" panose="02020603050405020304" pitchFamily="18" charset="0"/>
                <a:cs typeface="Helv"/>
              </a:rPr>
              <a:t>TO SEE MISSING TIMESHEETS:</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600" b="1" dirty="0">
                <a:solidFill>
                  <a:srgbClr val="C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There is an additional step you must do to see the missing timesheets</a:t>
            </a:r>
            <a:r>
              <a:rPr lang="en-US" sz="16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6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After you click the Lightning bolt in the header, you will see a new option appear to the lower right of the screen called Missing timesheets (see below in yellow).</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Click that </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Missing timesheets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option and a new window box will open and list all missing timesheets.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8B9D5852-A671-4A70-84DA-67DE19EFE703}"/>
              </a:ext>
            </a:extLst>
          </p:cNvPr>
          <p:cNvPicPr>
            <a:picLocks noChangeAspect="1"/>
          </p:cNvPicPr>
          <p:nvPr/>
        </p:nvPicPr>
        <p:blipFill>
          <a:blip r:embed="rId2"/>
          <a:stretch>
            <a:fillRect/>
          </a:stretch>
        </p:blipFill>
        <p:spPr>
          <a:xfrm>
            <a:off x="2237740" y="2541488"/>
            <a:ext cx="8034020" cy="4000329"/>
          </a:xfrm>
          <a:prstGeom prst="rect">
            <a:avLst/>
          </a:prstGeom>
          <a:ln>
            <a:solidFill>
              <a:schemeClr val="accent1"/>
            </a:solidFill>
          </a:ln>
        </p:spPr>
      </p:pic>
    </p:spTree>
    <p:extLst>
      <p:ext uri="{BB962C8B-B14F-4D97-AF65-F5344CB8AC3E}">
        <p14:creationId xmlns:p14="http://schemas.microsoft.com/office/powerpoint/2010/main" val="340888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0498AA-591C-4A7D-BAED-16E025F69B15}"/>
              </a:ext>
            </a:extLst>
          </p:cNvPr>
          <p:cNvSpPr>
            <a:spLocks noGrp="1"/>
          </p:cNvSpPr>
          <p:nvPr>
            <p:ph type="sldNum" sz="quarter" idx="12"/>
          </p:nvPr>
        </p:nvSpPr>
        <p:spPr/>
        <p:txBody>
          <a:bodyPr/>
          <a:lstStyle/>
          <a:p>
            <a:fld id="{E18F442E-ECD1-4777-A959-A40EB4225663}" type="slidenum">
              <a:rPr lang="en-US" smtClean="0"/>
              <a:t>7</a:t>
            </a:fld>
            <a:endParaRPr lang="en-US"/>
          </a:p>
        </p:txBody>
      </p:sp>
      <p:sp>
        <p:nvSpPr>
          <p:cNvPr id="3" name="TextBox 2">
            <a:extLst>
              <a:ext uri="{FF2B5EF4-FFF2-40B4-BE49-F238E27FC236}">
                <a16:creationId xmlns:a16="http://schemas.microsoft.com/office/drawing/2014/main" id="{2E92CE78-905F-44E2-A800-DCA492F7DE45}"/>
              </a:ext>
            </a:extLst>
          </p:cNvPr>
          <p:cNvSpPr txBox="1"/>
          <p:nvPr/>
        </p:nvSpPr>
        <p:spPr>
          <a:xfrm>
            <a:off x="1534160" y="282505"/>
            <a:ext cx="10515600" cy="3354765"/>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HOW TO CREATE A NEW TIMESHEET FOR YOUR SUB EMPLOYEE</a:t>
            </a:r>
            <a:endParaRPr lang="en-US" sz="1800" dirty="0">
              <a:effectLst/>
              <a:latin typeface="Times New Roman" panose="02020603050405020304" pitchFamily="18" charset="0"/>
              <a:ea typeface="Times New Roman" panose="02020603050405020304" pitchFamily="18" charset="0"/>
            </a:endParaRPr>
          </a:p>
          <a:p>
            <a:r>
              <a:rPr lang="en-US" dirty="0"/>
              <a:t>Proxy Users</a:t>
            </a:r>
          </a:p>
          <a:p>
            <a:endParaRPr lang="en-US" sz="1400" dirty="0"/>
          </a:p>
          <a:p>
            <a:pPr marL="0" marR="0">
              <a:spcBef>
                <a:spcPts val="0"/>
              </a:spcBef>
              <a:spcAft>
                <a:spcPts val="0"/>
              </a:spcAft>
            </a:pPr>
            <a:r>
              <a:rPr lang="en-US" sz="1600" b="1" u="sng" dirty="0">
                <a:effectLst/>
                <a:latin typeface="Arial" panose="020B0604020202020204" pitchFamily="34" charset="0"/>
                <a:ea typeface="Times New Roman" panose="02020603050405020304" pitchFamily="18" charset="0"/>
                <a:cs typeface="Arial" panose="020B0604020202020204" pitchFamily="34" charset="0"/>
              </a:rPr>
              <a:t>Once you have the list of missing timesheets on screen, then follow the below instructions</a:t>
            </a:r>
            <a:r>
              <a:rPr lang="en-US" sz="1600" b="1" dirty="0">
                <a:effectLst/>
                <a:latin typeface="Arial" panose="020B0604020202020204" pitchFamily="34" charset="0"/>
                <a:ea typeface="Times New Roman" panose="02020603050405020304" pitchFamily="18" charset="0"/>
                <a:cs typeface="Arial" panose="020B0604020202020204" pitchFamily="34" charset="0"/>
              </a:rPr>
              <a:t>:</a:t>
            </a: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Click the box to the left of the row of the person and period ending that you want to create a timesheet for.</a:t>
            </a:r>
          </a:p>
          <a:p>
            <a:pPr marR="0" lvl="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Click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Create timesheets</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(that row will disappear from the missing timesheets screen because once the timesheet is created, the status of the timesheet automatically changes from Missing to Open).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R="0" lvl="0">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further edit that timesheet, click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Close</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exit the missing timesheets window and Search timesheets in Open status to find that timesheet.</a:t>
            </a:r>
          </a:p>
          <a:p>
            <a:endParaRPr lang="en-US" dirty="0"/>
          </a:p>
        </p:txBody>
      </p:sp>
      <p:pic>
        <p:nvPicPr>
          <p:cNvPr id="5" name="Picture 4">
            <a:extLst>
              <a:ext uri="{FF2B5EF4-FFF2-40B4-BE49-F238E27FC236}">
                <a16:creationId xmlns:a16="http://schemas.microsoft.com/office/drawing/2014/main" id="{3EC1670F-2799-49EA-9AC2-833839EE53A3}"/>
              </a:ext>
            </a:extLst>
          </p:cNvPr>
          <p:cNvPicPr>
            <a:picLocks noChangeAspect="1"/>
          </p:cNvPicPr>
          <p:nvPr/>
        </p:nvPicPr>
        <p:blipFill>
          <a:blip r:embed="rId2"/>
          <a:stretch>
            <a:fillRect/>
          </a:stretch>
        </p:blipFill>
        <p:spPr>
          <a:xfrm>
            <a:off x="688977" y="3611870"/>
            <a:ext cx="10300977" cy="2786083"/>
          </a:xfrm>
          <a:prstGeom prst="rect">
            <a:avLst/>
          </a:prstGeom>
          <a:ln>
            <a:solidFill>
              <a:schemeClr val="accent1"/>
            </a:solidFill>
          </a:ln>
        </p:spPr>
      </p:pic>
      <p:sp>
        <p:nvSpPr>
          <p:cNvPr id="17" name="Arrow: Right 16">
            <a:extLst>
              <a:ext uri="{FF2B5EF4-FFF2-40B4-BE49-F238E27FC236}">
                <a16:creationId xmlns:a16="http://schemas.microsoft.com/office/drawing/2014/main" id="{442F0E85-C07A-457E-825E-EE335BAFA566}"/>
              </a:ext>
            </a:extLst>
          </p:cNvPr>
          <p:cNvSpPr/>
          <p:nvPr/>
        </p:nvSpPr>
        <p:spPr>
          <a:xfrm>
            <a:off x="80038" y="4277360"/>
            <a:ext cx="551167" cy="447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2708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91EB1A-BBAC-4B1E-A4AC-BF9657C7F6F6}"/>
              </a:ext>
            </a:extLst>
          </p:cNvPr>
          <p:cNvSpPr>
            <a:spLocks noGrp="1"/>
          </p:cNvSpPr>
          <p:nvPr>
            <p:ph type="sldNum" sz="quarter" idx="12"/>
          </p:nvPr>
        </p:nvSpPr>
        <p:spPr/>
        <p:txBody>
          <a:bodyPr/>
          <a:lstStyle/>
          <a:p>
            <a:fld id="{E18F442E-ECD1-4777-A959-A40EB4225663}" type="slidenum">
              <a:rPr lang="en-US" smtClean="0"/>
              <a:t>8</a:t>
            </a:fld>
            <a:endParaRPr lang="en-US"/>
          </a:p>
        </p:txBody>
      </p:sp>
      <p:sp>
        <p:nvSpPr>
          <p:cNvPr id="3" name="TextBox 2">
            <a:extLst>
              <a:ext uri="{FF2B5EF4-FFF2-40B4-BE49-F238E27FC236}">
                <a16:creationId xmlns:a16="http://schemas.microsoft.com/office/drawing/2014/main" id="{1B1D3950-D3E5-473A-9329-E2A43483DE9A}"/>
              </a:ext>
            </a:extLst>
          </p:cNvPr>
          <p:cNvSpPr txBox="1"/>
          <p:nvPr/>
        </p:nvSpPr>
        <p:spPr>
          <a:xfrm>
            <a:off x="1615440" y="254000"/>
            <a:ext cx="10088880" cy="3139321"/>
          </a:xfrm>
          <a:prstGeom prst="rect">
            <a:avLst/>
          </a:prstGeom>
          <a:noFill/>
        </p:spPr>
        <p:txBody>
          <a:bodyPr wrap="square" rtlCol="0">
            <a:spAutoFit/>
          </a:bodyPr>
          <a:lstStyle/>
          <a:p>
            <a:pPr marL="0" marR="0">
              <a:spcBef>
                <a:spcPts val="0"/>
              </a:spcBef>
              <a:spcAft>
                <a:spcPts val="0"/>
              </a:spcAft>
            </a:pPr>
            <a:r>
              <a:rPr lang="en-US" sz="1800" b="1" u="sng" dirty="0">
                <a:effectLst/>
                <a:latin typeface="Helv"/>
                <a:ea typeface="Times New Roman" panose="02020603050405020304" pitchFamily="18" charset="0"/>
                <a:cs typeface="Helv"/>
              </a:rPr>
              <a:t>CREATING MULTIPLE TIMESHEETS FROM THE MISSING TIMESHEETS LIST: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Helv"/>
                <a:ea typeface="Times New Roman" panose="02020603050405020304" pitchFamily="18" charset="0"/>
                <a:cs typeface="Helv"/>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you want to create timesheets for all the rows in the missing timesheet screen, click the check mark in the upper left corner which will highlight that entire column in blue.</a:t>
            </a:r>
          </a:p>
          <a:p>
            <a:pPr marL="45720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Click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Create timesheets</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(those rows will disappear from the Missing timesheets screen).</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further edit those timesheets, click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Close</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exit the missing timesheets window and Search for timesheets in Open status to find those newly created timesheets.</a:t>
            </a:r>
          </a:p>
          <a:p>
            <a:pPr marL="342900" marR="0" lvl="0" indent="-342900">
              <a:spcBef>
                <a:spcPts val="0"/>
              </a:spcBef>
              <a:spcAft>
                <a:spcPts val="0"/>
              </a:spcAft>
              <a:buFont typeface="Symbol" panose="05050102010706020507" pitchFamily="18" charset="2"/>
              <a:buChar char=""/>
            </a:pPr>
            <a:endPar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endParaRPr lang="en-US" dirty="0"/>
          </a:p>
        </p:txBody>
      </p:sp>
      <p:pic>
        <p:nvPicPr>
          <p:cNvPr id="5" name="Picture 4">
            <a:extLst>
              <a:ext uri="{FF2B5EF4-FFF2-40B4-BE49-F238E27FC236}">
                <a16:creationId xmlns:a16="http://schemas.microsoft.com/office/drawing/2014/main" id="{66C37301-DE55-422E-817F-E0573FA2FB20}"/>
              </a:ext>
            </a:extLst>
          </p:cNvPr>
          <p:cNvPicPr>
            <a:picLocks noChangeAspect="1"/>
          </p:cNvPicPr>
          <p:nvPr/>
        </p:nvPicPr>
        <p:blipFill>
          <a:blip r:embed="rId2"/>
          <a:stretch>
            <a:fillRect/>
          </a:stretch>
        </p:blipFill>
        <p:spPr>
          <a:xfrm>
            <a:off x="1127760" y="3050132"/>
            <a:ext cx="10576560" cy="2833143"/>
          </a:xfrm>
          <a:prstGeom prst="rect">
            <a:avLst/>
          </a:prstGeom>
          <a:ln>
            <a:solidFill>
              <a:schemeClr val="accent1">
                <a:shade val="50000"/>
              </a:schemeClr>
            </a:solidFill>
          </a:ln>
        </p:spPr>
      </p:pic>
      <p:sp>
        <p:nvSpPr>
          <p:cNvPr id="6" name="Arrow: Right 5">
            <a:extLst>
              <a:ext uri="{FF2B5EF4-FFF2-40B4-BE49-F238E27FC236}">
                <a16:creationId xmlns:a16="http://schemas.microsoft.com/office/drawing/2014/main" id="{763656B9-154F-4B7C-AE7E-7E450F1DF68A}"/>
              </a:ext>
            </a:extLst>
          </p:cNvPr>
          <p:cNvSpPr/>
          <p:nvPr/>
        </p:nvSpPr>
        <p:spPr>
          <a:xfrm>
            <a:off x="576593" y="3281680"/>
            <a:ext cx="551167" cy="447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Box 6">
            <a:extLst>
              <a:ext uri="{FF2B5EF4-FFF2-40B4-BE49-F238E27FC236}">
                <a16:creationId xmlns:a16="http://schemas.microsoft.com/office/drawing/2014/main" id="{50D3F7C1-D7E8-414B-85FA-C48EA1C637A3}"/>
              </a:ext>
            </a:extLst>
          </p:cNvPr>
          <p:cNvSpPr txBox="1"/>
          <p:nvPr/>
        </p:nvSpPr>
        <p:spPr>
          <a:xfrm>
            <a:off x="2334577" y="5974001"/>
            <a:ext cx="8162925" cy="861774"/>
          </a:xfrm>
          <a:prstGeom prst="rect">
            <a:avLst/>
          </a:prstGeom>
          <a:noFill/>
        </p:spPr>
        <p:txBody>
          <a:bodyPr wrap="square" rtlCol="0">
            <a:spAutoFit/>
          </a:bodyPr>
          <a:lstStyle/>
          <a:p>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you cannot access the timesheet for one of your employees, please email </a:t>
            </a:r>
            <a:r>
              <a:rPr lang="en-US"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SubETAdmin@caci.com</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request that we add them to your review group.</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15346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CEA646-EA3A-4921-B17E-620FA52BCCAC}"/>
              </a:ext>
            </a:extLst>
          </p:cNvPr>
          <p:cNvSpPr txBox="1"/>
          <p:nvPr/>
        </p:nvSpPr>
        <p:spPr>
          <a:xfrm>
            <a:off x="321732" y="516803"/>
            <a:ext cx="7259194" cy="1817959"/>
          </a:xfrm>
          <a:prstGeom prst="rect">
            <a:avLst/>
          </a:prstGeom>
          <a:solidFill>
            <a:srgbClr val="0070C0"/>
          </a:solidFill>
        </p:spPr>
        <p:txBody>
          <a:bodyPr vert="horz" lIns="91440" tIns="45720" rIns="91440" bIns="45720" rtlCol="0" anchor="ctr">
            <a:normAutofit/>
          </a:bodyPr>
          <a:lstStyle/>
          <a:p>
            <a:pPr>
              <a:lnSpc>
                <a:spcPct val="90000"/>
              </a:lnSpc>
              <a:spcBef>
                <a:spcPct val="0"/>
              </a:spcBef>
              <a:spcAft>
                <a:spcPts val="600"/>
              </a:spcAft>
            </a:pPr>
            <a:r>
              <a:rPr lang="en-US" sz="3200" b="1" kern="1200" dirty="0">
                <a:solidFill>
                  <a:srgbClr val="FFFFFF"/>
                </a:solidFill>
                <a:effectLst/>
                <a:latin typeface="+mj-lt"/>
                <a:ea typeface="+mj-ea"/>
                <a:cs typeface="+mj-cs"/>
              </a:rPr>
              <a:t>HOW TO ADD LINES TO A TIMESHEET</a:t>
            </a:r>
            <a:endParaRPr lang="en-US" sz="3200" kern="1200" dirty="0">
              <a:solidFill>
                <a:srgbClr val="FFFFFF"/>
              </a:solidFill>
              <a:effectLst/>
              <a:latin typeface="+mj-lt"/>
              <a:ea typeface="+mj-ea"/>
              <a:cs typeface="+mj-cs"/>
            </a:endParaRPr>
          </a:p>
        </p:txBody>
      </p:sp>
      <p:pic>
        <p:nvPicPr>
          <p:cNvPr id="5" name="Picture 4" descr="Graphical user interface, application, Word&#10;&#10;Description automatically generated">
            <a:extLst>
              <a:ext uri="{FF2B5EF4-FFF2-40B4-BE49-F238E27FC236}">
                <a16:creationId xmlns:a16="http://schemas.microsoft.com/office/drawing/2014/main" id="{0DDA39A3-5CC9-4930-9AD7-E5BAFC68D28A}"/>
              </a:ext>
            </a:extLst>
          </p:cNvPr>
          <p:cNvPicPr>
            <a:picLocks noChangeAspect="1"/>
          </p:cNvPicPr>
          <p:nvPr/>
        </p:nvPicPr>
        <p:blipFill>
          <a:blip r:embed="rId2"/>
          <a:stretch>
            <a:fillRect/>
          </a:stretch>
        </p:blipFill>
        <p:spPr>
          <a:xfrm>
            <a:off x="321731" y="2481070"/>
            <a:ext cx="7056669" cy="4102852"/>
          </a:xfrm>
          <a:prstGeom prst="rect">
            <a:avLst/>
          </a:prstGeom>
          <a:ln>
            <a:solidFill>
              <a:srgbClr val="000000"/>
            </a:solidFill>
          </a:ln>
        </p:spPr>
      </p:pic>
      <p:sp>
        <p:nvSpPr>
          <p:cNvPr id="2" name="Slide Number Placeholder 1">
            <a:extLst>
              <a:ext uri="{FF2B5EF4-FFF2-40B4-BE49-F238E27FC236}">
                <a16:creationId xmlns:a16="http://schemas.microsoft.com/office/drawing/2014/main" id="{DEEDCEF9-9195-4AE3-9303-2D19089A8328}"/>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pPr>
            <a:fld id="{E18F442E-ECD1-4777-A959-A40EB4225663}" type="slidenum">
              <a:rPr lang="en-US" sz="1050">
                <a:solidFill>
                  <a:schemeClr val="tx1">
                    <a:lumMod val="50000"/>
                    <a:lumOff val="50000"/>
                  </a:schemeClr>
                </a:solidFill>
              </a:rPr>
              <a:pPr>
                <a:spcAft>
                  <a:spcPts val="600"/>
                </a:spcAft>
              </a:pPr>
              <a:t>9</a:t>
            </a:fld>
            <a:endParaRPr lang="en-US" sz="1050">
              <a:solidFill>
                <a:schemeClr val="tx1">
                  <a:lumMod val="50000"/>
                  <a:lumOff val="50000"/>
                </a:schemeClr>
              </a:solidFill>
            </a:endParaRPr>
          </a:p>
        </p:txBody>
      </p:sp>
      <p:sp>
        <p:nvSpPr>
          <p:cNvPr id="4" name="TextBox 3">
            <a:extLst>
              <a:ext uri="{FF2B5EF4-FFF2-40B4-BE49-F238E27FC236}">
                <a16:creationId xmlns:a16="http://schemas.microsoft.com/office/drawing/2014/main" id="{E981F5D1-767D-4713-BA98-86165AB06FE0}"/>
              </a:ext>
            </a:extLst>
          </p:cNvPr>
          <p:cNvSpPr txBox="1"/>
          <p:nvPr/>
        </p:nvSpPr>
        <p:spPr>
          <a:xfrm>
            <a:off x="7843520" y="690880"/>
            <a:ext cx="3610538" cy="5715411"/>
          </a:xfrm>
          <a:prstGeom prst="rect">
            <a:avLst/>
          </a:prstGeom>
          <a:solidFill>
            <a:schemeClr val="tx2"/>
          </a:solidFill>
        </p:spPr>
        <p:txBody>
          <a:bodyPr wrap="square" rtlCol="0">
            <a:spAutoFit/>
          </a:bodyPr>
          <a:lstStyle/>
          <a:p>
            <a:pPr>
              <a:lnSpc>
                <a:spcPct val="90000"/>
              </a:lnSpc>
              <a:spcAft>
                <a:spcPts val="600"/>
              </a:spcAft>
            </a:pPr>
            <a:r>
              <a:rPr lang="en-US" sz="2400" kern="1200" dirty="0">
                <a:solidFill>
                  <a:srgbClr val="FFFFFF"/>
                </a:solidFill>
                <a:latin typeface="+mj-lt"/>
                <a:ea typeface="+mj-ea"/>
                <a:cs typeface="+mj-cs"/>
              </a:rPr>
              <a:t>Click on </a:t>
            </a:r>
            <a:r>
              <a:rPr lang="en-US" sz="2400" b="1" kern="1200" dirty="0">
                <a:solidFill>
                  <a:schemeClr val="bg1"/>
                </a:solidFill>
                <a:latin typeface="+mj-lt"/>
                <a:ea typeface="+mj-ea"/>
                <a:cs typeface="+mj-cs"/>
              </a:rPr>
              <a:t>Add Line</a:t>
            </a:r>
            <a:r>
              <a:rPr lang="en-US" sz="2400" kern="1200" dirty="0">
                <a:solidFill>
                  <a:srgbClr val="FFFFFF"/>
                </a:solidFill>
                <a:latin typeface="+mj-lt"/>
                <a:ea typeface="+mj-ea"/>
                <a:cs typeface="+mj-cs"/>
              </a:rPr>
              <a:t>:</a:t>
            </a:r>
          </a:p>
          <a:p>
            <a:pPr marR="0">
              <a:lnSpc>
                <a:spcPct val="90000"/>
              </a:lnSpc>
              <a:spcBef>
                <a:spcPts val="0"/>
              </a:spcBef>
              <a:spcAft>
                <a:spcPts val="600"/>
              </a:spcAft>
            </a:pPr>
            <a:endParaRPr lang="en-US" sz="2400" b="1" dirty="0">
              <a:solidFill>
                <a:schemeClr val="bg1"/>
              </a:solidFill>
              <a:latin typeface="+mj-lt"/>
              <a:ea typeface="+mj-ea"/>
              <a:cs typeface="+mj-cs"/>
            </a:endParaRPr>
          </a:p>
          <a:p>
            <a:pPr marR="0">
              <a:lnSpc>
                <a:spcPct val="90000"/>
              </a:lnSpc>
              <a:spcBef>
                <a:spcPts val="0"/>
              </a:spcBef>
              <a:spcAft>
                <a:spcPts val="600"/>
              </a:spcAft>
            </a:pPr>
            <a:r>
              <a:rPr lang="en-US" sz="1600" dirty="0">
                <a:solidFill>
                  <a:srgbClr val="FFFFFF"/>
                </a:solidFill>
                <a:effectLst/>
              </a:rPr>
              <a:t>Your cursor will automatically be placed in the Project field.</a:t>
            </a:r>
          </a:p>
          <a:p>
            <a:pPr marR="0">
              <a:lnSpc>
                <a:spcPct val="90000"/>
              </a:lnSpc>
              <a:spcBef>
                <a:spcPts val="0"/>
              </a:spcBef>
              <a:spcAft>
                <a:spcPts val="600"/>
              </a:spcAft>
            </a:pPr>
            <a:endParaRPr lang="en-US" sz="1600" dirty="0">
              <a:solidFill>
                <a:srgbClr val="FFFFFF"/>
              </a:solidFill>
              <a:effectLst/>
            </a:endParaRPr>
          </a:p>
          <a:p>
            <a:pPr marR="0">
              <a:lnSpc>
                <a:spcPct val="90000"/>
              </a:lnSpc>
              <a:spcBef>
                <a:spcPts val="0"/>
              </a:spcBef>
              <a:spcAft>
                <a:spcPts val="600"/>
              </a:spcAft>
            </a:pPr>
            <a:r>
              <a:rPr lang="en-US" sz="1600" dirty="0">
                <a:solidFill>
                  <a:srgbClr val="FFFFFF"/>
                </a:solidFill>
                <a:effectLst/>
              </a:rPr>
              <a:t>There are various ways to enter the data:</a:t>
            </a:r>
          </a:p>
          <a:p>
            <a:pPr marR="0">
              <a:lnSpc>
                <a:spcPct val="90000"/>
              </a:lnSpc>
              <a:spcBef>
                <a:spcPts val="0"/>
              </a:spcBef>
              <a:spcAft>
                <a:spcPts val="600"/>
              </a:spcAft>
            </a:pPr>
            <a:endParaRPr lang="en-US" sz="1600" dirty="0">
              <a:solidFill>
                <a:srgbClr val="FFFFFF"/>
              </a:solidFill>
              <a:effectLst/>
            </a:endParaRPr>
          </a:p>
          <a:p>
            <a:pPr marL="742950" marR="0" lvl="1" indent="-228600">
              <a:lnSpc>
                <a:spcPct val="90000"/>
              </a:lnSpc>
              <a:spcBef>
                <a:spcPts val="0"/>
              </a:spcBef>
              <a:spcAft>
                <a:spcPts val="600"/>
              </a:spcAft>
              <a:buFont typeface="Arial" panose="020B0604020202020204" pitchFamily="34" charset="0"/>
              <a:buChar char="•"/>
            </a:pPr>
            <a:r>
              <a:rPr lang="en-US" sz="1600" dirty="0">
                <a:solidFill>
                  <a:srgbClr val="FFFFFF"/>
                </a:solidFill>
                <a:effectLst/>
              </a:rPr>
              <a:t>Hand type (or copy and paste) the project number into that field.</a:t>
            </a:r>
          </a:p>
          <a:p>
            <a:pPr marL="514350" marR="0" lvl="1">
              <a:lnSpc>
                <a:spcPct val="90000"/>
              </a:lnSpc>
              <a:spcBef>
                <a:spcPts val="0"/>
              </a:spcBef>
              <a:spcAft>
                <a:spcPts val="600"/>
              </a:spcAft>
            </a:pPr>
            <a:r>
              <a:rPr lang="en-US" sz="1600" dirty="0">
                <a:solidFill>
                  <a:srgbClr val="FFFFFF"/>
                </a:solidFill>
                <a:effectLst/>
              </a:rPr>
              <a:t>OR</a:t>
            </a:r>
          </a:p>
          <a:p>
            <a:pPr marL="742950" marR="0" lvl="1" indent="-228600">
              <a:lnSpc>
                <a:spcPct val="90000"/>
              </a:lnSpc>
              <a:spcBef>
                <a:spcPts val="0"/>
              </a:spcBef>
              <a:spcAft>
                <a:spcPts val="600"/>
              </a:spcAft>
              <a:buFont typeface="Arial" panose="020B0604020202020204" pitchFamily="34" charset="0"/>
              <a:buChar char="•"/>
            </a:pPr>
            <a:r>
              <a:rPr lang="en-US" sz="1600" dirty="0">
                <a:solidFill>
                  <a:srgbClr val="FFFFFF"/>
                </a:solidFill>
                <a:effectLst/>
              </a:rPr>
              <a:t>Click on the Lookup icon (a </a:t>
            </a:r>
            <a:r>
              <a:rPr lang="en-US" sz="1600" dirty="0">
                <a:solidFill>
                  <a:srgbClr val="FFFFFF"/>
                </a:solidFill>
              </a:rPr>
              <a:t>pop-up screen will appear).  Click on Favorites if you have created favorites or click on Charges).  Keep clicking on the +plus signs to until you find the string you want to use. Highlight that row and click Select (it will load the project string into that field).</a:t>
            </a:r>
            <a:endParaRPr lang="en-US" sz="1600" dirty="0">
              <a:solidFill>
                <a:srgbClr val="FFFFFF"/>
              </a:solidFill>
              <a:effectLst/>
            </a:endParaRPr>
          </a:p>
          <a:p>
            <a:endParaRPr lang="en-US" dirty="0"/>
          </a:p>
        </p:txBody>
      </p:sp>
    </p:spTree>
    <p:extLst>
      <p:ext uri="{BB962C8B-B14F-4D97-AF65-F5344CB8AC3E}">
        <p14:creationId xmlns:p14="http://schemas.microsoft.com/office/powerpoint/2010/main" val="38325770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6580</TotalTime>
  <Words>3366</Words>
  <Application>Microsoft Office PowerPoint</Application>
  <PresentationFormat>Widescreen</PresentationFormat>
  <Paragraphs>336</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Arial Rounded MT Bold</vt:lpstr>
      <vt:lpstr>Calibri</vt:lpstr>
      <vt:lpstr>Corbel</vt:lpstr>
      <vt:lpstr>Helv</vt:lpstr>
      <vt:lpstr>Helvetica</vt:lpstr>
      <vt:lpstr>Symbol</vt:lpstr>
      <vt:lpstr>Times New Roman</vt:lpstr>
      <vt:lpstr>Wingdings</vt:lpstr>
      <vt:lpstr>Parallax</vt:lpstr>
      <vt:lpstr>SUB EMPLOYEE TIMEKEEPING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EMPLOYEE TIMEKEEPING</dc:title>
  <dc:creator>Amoroso, Sharon K. - US</dc:creator>
  <cp:lastModifiedBy>Amoroso, Sharon K. - US</cp:lastModifiedBy>
  <cp:revision>187</cp:revision>
  <dcterms:created xsi:type="dcterms:W3CDTF">2021-12-23T14:11:50Z</dcterms:created>
  <dcterms:modified xsi:type="dcterms:W3CDTF">2022-03-03T12:49:22Z</dcterms:modified>
</cp:coreProperties>
</file>